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tags/tag22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3.xml" ContentType="application/vnd.openxmlformats-officedocument.presentationml.tags+xml"/>
  <Override PartName="/ppt/notesSlides/notesSlide3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notesSlides/notesSlide32.xml" ContentType="application/vnd.openxmlformats-officedocument.presentationml.notesSlide+xml"/>
  <Override PartName="/ppt/tags/tag26.xml" ContentType="application/vnd.openxmlformats-officedocument.presentationml.tags+xml"/>
  <Override PartName="/ppt/notesSlides/notesSlide33.xml" ContentType="application/vnd.openxmlformats-officedocument.presentationml.notesSlide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326" r:id="rId2"/>
    <p:sldId id="273" r:id="rId3"/>
    <p:sldId id="263" r:id="rId4"/>
    <p:sldId id="266" r:id="rId5"/>
    <p:sldId id="262" r:id="rId6"/>
    <p:sldId id="276" r:id="rId7"/>
    <p:sldId id="277" r:id="rId8"/>
    <p:sldId id="335" r:id="rId9"/>
    <p:sldId id="336" r:id="rId10"/>
    <p:sldId id="283" r:id="rId11"/>
    <p:sldId id="278" r:id="rId12"/>
    <p:sldId id="280" r:id="rId13"/>
    <p:sldId id="333" r:id="rId14"/>
    <p:sldId id="334" r:id="rId15"/>
    <p:sldId id="284" r:id="rId16"/>
    <p:sldId id="281" r:id="rId17"/>
    <p:sldId id="279" r:id="rId18"/>
    <p:sldId id="282" r:id="rId19"/>
    <p:sldId id="292" r:id="rId20"/>
    <p:sldId id="293" r:id="rId21"/>
    <p:sldId id="285" r:id="rId22"/>
    <p:sldId id="286" r:id="rId23"/>
    <p:sldId id="299" r:id="rId24"/>
    <p:sldId id="300" r:id="rId25"/>
    <p:sldId id="296" r:id="rId26"/>
    <p:sldId id="287" r:id="rId27"/>
    <p:sldId id="289" r:id="rId28"/>
    <p:sldId id="331" r:id="rId29"/>
    <p:sldId id="332" r:id="rId30"/>
    <p:sldId id="290" r:id="rId31"/>
    <p:sldId id="295" r:id="rId32"/>
    <p:sldId id="291" r:id="rId33"/>
    <p:sldId id="298" r:id="rId34"/>
    <p:sldId id="297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44500"/>
    <a:srgbClr val="6F777D"/>
    <a:srgbClr val="3E3D3C"/>
    <a:srgbClr val="E8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59"/>
    <p:restoredTop sz="86438"/>
  </p:normalViewPr>
  <p:slideViewPr>
    <p:cSldViewPr snapToGrid="0" snapToObjects="1" showGuides="1">
      <p:cViewPr varScale="1">
        <p:scale>
          <a:sx n="95" d="100"/>
          <a:sy n="95" d="100"/>
        </p:scale>
        <p:origin x="90" y="180"/>
      </p:cViewPr>
      <p:guideLst>
        <p:guide orient="horz" pos="2160"/>
        <p:guide pos="3840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68" d="100"/>
          <a:sy n="168" d="100"/>
        </p:scale>
        <p:origin x="519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B0E00-9206-3A4E-AD6C-96DEFB21C943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22BF1-4B9E-BC44-AF37-A026AB48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6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FCD27-4B6F-264E-84EB-01FB92F2B3E8}" type="datetimeFigureOut">
              <a:rPr lang="en-US" smtClean="0"/>
              <a:t>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AE360-FF46-004C-BFD2-6B36BE4CB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4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3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4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5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6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7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00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23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20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0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80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63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58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3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70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85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55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06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93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1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26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082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9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708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75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504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78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81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75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71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339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307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16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13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09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06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69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63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AE360-FF46-004C-BFD2-6B36BE4CBC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178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range sid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5125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Presentation Title"/>
          <p:cNvSpPr>
            <a:spLocks noGrp="1"/>
          </p:cNvSpPr>
          <p:nvPr>
            <p:ph type="title" hasCustomPrompt="1"/>
          </p:nvPr>
        </p:nvSpPr>
        <p:spPr>
          <a:xfrm>
            <a:off x="1066800" y="914400"/>
            <a:ext cx="10058400" cy="244475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72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sp>
        <p:nvSpPr>
          <p:cNvPr id="13" name="Presenter’s Name"/>
          <p:cNvSpPr>
            <a:spLocks noGrp="1"/>
          </p:cNvSpPr>
          <p:nvPr>
            <p:ph type="body" sz="quarter" idx="12" hasCustomPrompt="1"/>
          </p:nvPr>
        </p:nvSpPr>
        <p:spPr>
          <a:xfrm>
            <a:off x="1066800" y="3424825"/>
            <a:ext cx="10058400" cy="3607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Presenter’s Name </a:t>
            </a:r>
          </a:p>
        </p:txBody>
      </p:sp>
      <p:sp>
        <p:nvSpPr>
          <p:cNvPr id="15" name="Presenter’s 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3864125"/>
            <a:ext cx="7772400" cy="5465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1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Presenter’s Title</a:t>
            </a:r>
          </a:p>
        </p:txBody>
      </p:sp>
      <p:pic>
        <p:nvPicPr>
          <p:cNvPr id="9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18" y="5719036"/>
            <a:ext cx="2550368" cy="324240"/>
          </a:xfrm>
          <a:prstGeom prst="rect">
            <a:avLst/>
          </a:prstGeom>
        </p:spPr>
      </p:pic>
      <p:sp>
        <p:nvSpPr>
          <p:cNvPr id="7" name="Division Name, if applicable"/>
          <p:cNvSpPr>
            <a:spLocks noGrp="1"/>
          </p:cNvSpPr>
          <p:nvPr>
            <p:ph type="body" sz="quarter" idx="19" hasCustomPrompt="1"/>
          </p:nvPr>
        </p:nvSpPr>
        <p:spPr>
          <a:xfrm>
            <a:off x="1066800" y="6030563"/>
            <a:ext cx="10058400" cy="61221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add School, Division, Office or Department Name, if applicable</a:t>
            </a:r>
          </a:p>
        </p:txBody>
      </p:sp>
      <p:sp>
        <p:nvSpPr>
          <p:cNvPr id="16" name="Date"/>
          <p:cNvSpPr>
            <a:spLocks noGrp="1"/>
          </p:cNvSpPr>
          <p:nvPr>
            <p:ph type="body" sz="quarter" idx="17" hasCustomPrompt="1"/>
          </p:nvPr>
        </p:nvSpPr>
        <p:spPr>
          <a:xfrm>
            <a:off x="8839199" y="5771808"/>
            <a:ext cx="2895599" cy="250686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DATE</a:t>
            </a:r>
          </a:p>
        </p:txBody>
      </p:sp>
      <p:cxnSp>
        <p:nvCxnSpPr>
          <p:cNvPr id="11" name="hairline rule [design object]"/>
          <p:cNvCxnSpPr/>
          <p:nvPr userDrawn="1"/>
        </p:nvCxnSpPr>
        <p:spPr>
          <a:xfrm>
            <a:off x="1066800" y="5450913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491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Main slide content text"/>
          <p:cNvSpPr>
            <a:spLocks noGrp="1"/>
          </p:cNvSpPr>
          <p:nvPr>
            <p:ph type="body" sz="quarter" idx="20"/>
          </p:nvPr>
        </p:nvSpPr>
        <p:spPr>
          <a:xfrm>
            <a:off x="1066800" y="1876680"/>
            <a:ext cx="10667998" cy="364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10667999" cy="48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 smtClean="0"/>
              <a:t>Click to add subtitle, if applicable</a:t>
            </a:r>
          </a:p>
        </p:txBody>
      </p:sp>
      <p:pic>
        <p:nvPicPr>
          <p:cNvPr id="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2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 smtClean="0"/>
              <a:t>Click to add Division or Department Name, </a:t>
            </a:r>
            <a:r>
              <a:rPr lang="en-US" smtClean="0"/>
              <a:t>if applicable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9184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/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Title"/>
          <p:cNvSpPr>
            <a:spLocks noGrp="1"/>
          </p:cNvSpPr>
          <p:nvPr>
            <p:ph type="title" hasCustomPrompt="1"/>
          </p:nvPr>
        </p:nvSpPr>
        <p:spPr>
          <a:xfrm>
            <a:off x="1066801" y="2362200"/>
            <a:ext cx="4569012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457202"/>
            <a:ext cx="5638800" cy="57397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 smtClean="0"/>
              <a:t>Drag photo here or click image icon to select a photo</a:t>
            </a:r>
            <a:endParaRPr lang="en-US" dirty="0"/>
          </a:p>
        </p:txBody>
      </p:sp>
      <p:pic>
        <p:nvPicPr>
          <p:cNvPr id="1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4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 smtClean="0"/>
              <a:t>Click to add Division or Department Name, if applicable</a:t>
            </a:r>
            <a:endParaRPr lang="en-US" dirty="0"/>
          </a:p>
        </p:txBody>
      </p:sp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(no 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ection Title"/>
          <p:cNvSpPr>
            <a:spLocks noGrp="1"/>
          </p:cNvSpPr>
          <p:nvPr>
            <p:ph type="title" hasCustomPrompt="1"/>
          </p:nvPr>
        </p:nvSpPr>
        <p:spPr>
          <a:xfrm>
            <a:off x="1066800" y="2362200"/>
            <a:ext cx="10058400" cy="28194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4800"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pic>
        <p:nvPicPr>
          <p:cNvPr id="15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7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ivision, if applicable"/>
          <p:cNvSpPr>
            <a:spLocks noGrp="1"/>
          </p:cNvSpPr>
          <p:nvPr>
            <p:ph type="body" sz="quarter" idx="18" hasCustomPrompt="1"/>
          </p:nvPr>
        </p:nvSpPr>
        <p:spPr>
          <a:xfrm>
            <a:off x="2496966" y="6340358"/>
            <a:ext cx="8629396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 baseline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lvl="0"/>
            <a:r>
              <a:rPr lang="en-US" dirty="0" smtClean="0"/>
              <a:t>Click to add Division or Department Name, if applicable</a:t>
            </a:r>
            <a:endParaRPr lang="en-US" dirty="0"/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8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4567883" cy="808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 smtClean="0"/>
              <a:t>Click to add subtitle, if applicable</a:t>
            </a:r>
          </a:p>
        </p:txBody>
      </p:sp>
      <p:sp>
        <p:nvSpPr>
          <p:cNvPr id="3" name="Main heading and bullets text"/>
          <p:cNvSpPr>
            <a:spLocks noGrp="1"/>
          </p:cNvSpPr>
          <p:nvPr>
            <p:ph type="body" sz="quarter" idx="21"/>
          </p:nvPr>
        </p:nvSpPr>
        <p:spPr>
          <a:xfrm>
            <a:off x="1066800" y="2122595"/>
            <a:ext cx="4567882" cy="3225693"/>
          </a:xfrm>
          <a:prstGeom prst="rect">
            <a:avLst/>
          </a:prstGeom>
        </p:spPr>
        <p:txBody>
          <a:bodyPr/>
          <a:lstStyle>
            <a:lvl1pPr marL="0" indent="0">
              <a:buSzPct val="60000"/>
              <a:buNone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26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926689"/>
            <a:ext cx="5638800" cy="527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 smtClean="0"/>
              <a:t>Drag photo here or click image icon to select a photo</a:t>
            </a:r>
            <a:endParaRPr lang="en-US" dirty="0"/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 smtClean="0"/>
              <a:t>Click to add Division or Department Name, </a:t>
            </a:r>
            <a:r>
              <a:rPr lang="en-US" smtClean="0"/>
              <a:t>if applicable</a:t>
            </a:r>
            <a:endParaRPr lang="en-US" dirty="0" smtClean="0"/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w/ Bullets (no 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2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9"/>
            <a:ext cx="10668000" cy="590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1">
                <a:solidFill>
                  <a:srgbClr val="6F777D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 smtClean="0"/>
              <a:t>Click to add subtitle, if applicable</a:t>
            </a:r>
          </a:p>
        </p:txBody>
      </p:sp>
      <p:sp>
        <p:nvSpPr>
          <p:cNvPr id="4" name="Main heading and bullets text"/>
          <p:cNvSpPr>
            <a:spLocks noGrp="1"/>
          </p:cNvSpPr>
          <p:nvPr>
            <p:ph type="body" sz="quarter" idx="20"/>
          </p:nvPr>
        </p:nvSpPr>
        <p:spPr>
          <a:xfrm>
            <a:off x="1066800" y="1890713"/>
            <a:ext cx="10668000" cy="383222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SzPct val="60000"/>
              <a:buNone/>
              <a:defRPr sz="36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>
              <a:buSzPct val="60000"/>
              <a:defRPr sz="32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2pPr>
            <a:lvl3pPr>
              <a:buSzPct val="60000"/>
              <a:defRPr sz="24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3pPr>
            <a:lvl4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4pPr>
            <a:lvl5pPr>
              <a:buSzPct val="60000"/>
              <a:defRPr sz="2000" b="0" i="0">
                <a:solidFill>
                  <a:srgbClr val="3E3D3C"/>
                </a:solidFill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21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23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 smtClean="0"/>
              <a:t>Click to add Division or Department Name, </a:t>
            </a:r>
            <a:r>
              <a:rPr lang="en-US" smtClean="0"/>
              <a:t>if applicable</a:t>
            </a:r>
            <a:endParaRPr lang="en-US" dirty="0" smtClean="0"/>
          </a:p>
        </p:txBody>
      </p:sp>
    </p:spTree>
    <p:extLst/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 w/ Sideb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8839201" y="914399"/>
            <a:ext cx="2895598" cy="112014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400" b="0" i="0" baseline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Main content or caption text"/>
          <p:cNvSpPr>
            <a:spLocks noGrp="1"/>
          </p:cNvSpPr>
          <p:nvPr>
            <p:ph type="body" sz="quarter" idx="19" hasCustomPrompt="1"/>
          </p:nvPr>
        </p:nvSpPr>
        <p:spPr>
          <a:xfrm>
            <a:off x="8839200" y="2362200"/>
            <a:ext cx="2895600" cy="3467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 baseline="0">
                <a:solidFill>
                  <a:srgbClr val="D44500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1600" dirty="0" smtClean="0"/>
              <a:t>Click to add text </a:t>
            </a:r>
            <a:endParaRPr lang="en-US" dirty="0"/>
          </a:p>
        </p:txBody>
      </p:sp>
      <p:sp>
        <p:nvSpPr>
          <p:cNvPr id="9" name="Picture"/>
          <p:cNvSpPr>
            <a:spLocks noGrp="1"/>
          </p:cNvSpPr>
          <p:nvPr>
            <p:ph type="pic" sz="quarter" idx="15" hasCustomPrompt="1"/>
          </p:nvPr>
        </p:nvSpPr>
        <p:spPr>
          <a:xfrm>
            <a:off x="1066799" y="457202"/>
            <a:ext cx="7578503" cy="573971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Drag photo here or click image icon to select a photo</a:t>
            </a:r>
          </a:p>
        </p:txBody>
      </p:sp>
      <p:pic>
        <p:nvPicPr>
          <p:cNvPr id="17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9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 smtClean="0"/>
              <a:t>Click to add Division or Department Name, </a:t>
            </a:r>
            <a:r>
              <a:rPr lang="en-US" smtClean="0"/>
              <a:t>if applicable</a:t>
            </a:r>
            <a:endParaRPr lang="en-US" dirty="0" smtClean="0"/>
          </a:p>
        </p:txBody>
      </p:sp>
    </p:spTree>
    <p:extLst/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37183"/>
            <a:ext cx="608437" cy="368300"/>
          </a:xfrm>
        </p:spPr>
        <p:txBody>
          <a:bodyPr/>
          <a:lstStyle>
            <a:lvl1pPr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D44500"/>
                </a:solidFill>
                <a:latin typeface="Sherman Serif Book" charset="0"/>
                <a:ea typeface="Sherman Serif Book" charset="0"/>
                <a:cs typeface="Sherman Serif Book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12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sp>
        <p:nvSpPr>
          <p:cNvPr id="11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able content"/>
          <p:cNvSpPr>
            <a:spLocks noGrp="1"/>
          </p:cNvSpPr>
          <p:nvPr>
            <p:ph type="tbl" sz="quarter" idx="11" hasCustomPrompt="1"/>
          </p:nvPr>
        </p:nvSpPr>
        <p:spPr>
          <a:xfrm>
            <a:off x="1066799" y="1806575"/>
            <a:ext cx="10667999" cy="3858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Sherman Sans Book" charset="0"/>
                <a:ea typeface="Sherman Sans Book" charset="0"/>
                <a:cs typeface="Sherman Sans Book" charset="0"/>
              </a:defRPr>
            </a:lvl1pPr>
          </a:lstStyle>
          <a:p>
            <a:r>
              <a:rPr lang="en-US" dirty="0" smtClean="0"/>
              <a:t>Click to add table</a:t>
            </a:r>
            <a:endParaRPr lang="en-US" dirty="0"/>
          </a:p>
        </p:txBody>
      </p:sp>
      <p:sp>
        <p:nvSpPr>
          <p:cNvPr id="19" name="Division Name, if applicable"/>
          <p:cNvSpPr>
            <a:spLocks noGrp="1"/>
          </p:cNvSpPr>
          <p:nvPr>
            <p:ph type="body" sz="quarter" idx="22" hasCustomPrompt="1"/>
          </p:nvPr>
        </p:nvSpPr>
        <p:spPr>
          <a:xfrm>
            <a:off x="2496966" y="6337183"/>
            <a:ext cx="8629396" cy="3683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00" b="0" i="0">
                <a:solidFill>
                  <a:srgbClr val="6F777D"/>
                </a:solidFill>
                <a:latin typeface="Sherman Sans Book" charset="0"/>
                <a:ea typeface="Sherman Sans Book" charset="0"/>
                <a:cs typeface="Sherman Sans Book" charset="0"/>
              </a:defRPr>
            </a:lvl1pPr>
            <a:lvl2pPr marL="4572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2pPr>
            <a:lvl3pPr marL="9144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3pPr>
            <a:lvl4pPr marL="13716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4pPr>
            <a:lvl5pPr marL="1828800" indent="0">
              <a:buNone/>
              <a:defRPr sz="1100" b="0" i="0">
                <a:latin typeface="Sherman Sans Book" charset="0"/>
                <a:ea typeface="Sherman Sans Book" charset="0"/>
                <a:cs typeface="Sherman Sans Book" charset="0"/>
              </a:defRPr>
            </a:lvl5pPr>
          </a:lstStyle>
          <a:p>
            <a:pPr lvl="0"/>
            <a:r>
              <a:rPr lang="en-US" dirty="0" smtClean="0"/>
              <a:t>Click to add Division or Department Name, </a:t>
            </a:r>
            <a:r>
              <a:rPr lang="en-US" smtClean="0"/>
              <a:t>if applicable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4665595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ing-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range strip [design object]"/>
          <p:cNvSpPr/>
          <p:nvPr userDrawn="1"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D44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8300"/>
          </a:xfrm>
        </p:spPr>
        <p:txBody>
          <a:bodyPr/>
          <a:lstStyle>
            <a:lvl1pPr>
              <a:defRPr b="0"/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Orange hairline rule header [design object]"/>
          <p:cNvCxnSpPr/>
          <p:nvPr userDrawn="1"/>
        </p:nvCxnSpPr>
        <p:spPr>
          <a:xfrm>
            <a:off x="1066800" y="923514"/>
            <a:ext cx="10667999" cy="0"/>
          </a:xfrm>
          <a:prstGeom prst="line">
            <a:avLst/>
          </a:prstGeom>
          <a:ln w="12700"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Title"/>
          <p:cNvSpPr>
            <a:spLocks noGrp="1"/>
          </p:cNvSpPr>
          <p:nvPr>
            <p:ph type="title"/>
          </p:nvPr>
        </p:nvSpPr>
        <p:spPr>
          <a:xfrm>
            <a:off x="1066800" y="253938"/>
            <a:ext cx="10668000" cy="6329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44500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Main slide content text"/>
          <p:cNvSpPr>
            <a:spLocks noGrp="1"/>
          </p:cNvSpPr>
          <p:nvPr>
            <p:ph type="body" sz="quarter" idx="20"/>
          </p:nvPr>
        </p:nvSpPr>
        <p:spPr>
          <a:xfrm>
            <a:off x="1066800" y="1876680"/>
            <a:ext cx="10667998" cy="3646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3E3D3C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Subtitle, if applicable"/>
          <p:cNvSpPr>
            <a:spLocks noGrp="1"/>
          </p:cNvSpPr>
          <p:nvPr>
            <p:ph sz="quarter" idx="19" hasCustomPrompt="1"/>
          </p:nvPr>
        </p:nvSpPr>
        <p:spPr>
          <a:xfrm>
            <a:off x="1066799" y="1094048"/>
            <a:ext cx="10667999" cy="4816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i="1">
                <a:solidFill>
                  <a:srgbClr val="6F777D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 smtClean="0"/>
              <a:t>Click to add subtitle, if applicable</a:t>
            </a:r>
          </a:p>
        </p:txBody>
      </p:sp>
      <p:pic>
        <p:nvPicPr>
          <p:cNvPr id="2" name="Syracuse University logo" descr="Syracuse University official identity wordma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6417231"/>
            <a:ext cx="1363304" cy="173971"/>
          </a:xfrm>
          <a:prstGeom prst="rect">
            <a:avLst/>
          </a:prstGeom>
        </p:spPr>
      </p:pic>
      <p:cxnSp>
        <p:nvCxnSpPr>
          <p:cNvPr id="12" name="Orange hairline rule footer [design object]"/>
          <p:cNvCxnSpPr/>
          <p:nvPr userDrawn="1"/>
        </p:nvCxnSpPr>
        <p:spPr>
          <a:xfrm>
            <a:off x="1066800" y="6196914"/>
            <a:ext cx="10667999" cy="0"/>
          </a:xfrm>
          <a:prstGeom prst="line">
            <a:avLst/>
          </a:prstGeom>
          <a:ln>
            <a:solidFill>
              <a:srgbClr val="D44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ivision Name, if applicable"/>
          <p:cNvSpPr>
            <a:spLocks noGrp="1"/>
          </p:cNvSpPr>
          <p:nvPr>
            <p:ph type="body" sz="quarter" idx="21" hasCustomPrompt="1"/>
          </p:nvPr>
        </p:nvSpPr>
        <p:spPr>
          <a:xfrm>
            <a:off x="2501900" y="6334354"/>
            <a:ext cx="8623300" cy="359406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000">
                <a:solidFill>
                  <a:srgbClr val="6F777D"/>
                </a:solidFill>
                <a:latin typeface="Trebuchet MS" charset="0"/>
                <a:ea typeface="Trebuchet MS" charset="0"/>
                <a:cs typeface="Trebuchet MS" charset="0"/>
              </a:defRPr>
            </a:lvl1pPr>
            <a:lvl2pPr marL="4572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2pPr>
            <a:lvl3pPr marL="9144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3pPr>
            <a:lvl4pPr marL="13716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4pPr>
            <a:lvl5pPr marL="1828800" indent="0">
              <a:buNone/>
              <a:defRPr>
                <a:latin typeface="Trebuchet MS" charset="0"/>
                <a:ea typeface="Trebuchet MS" charset="0"/>
                <a:cs typeface="Trebuchet MS" charset="0"/>
              </a:defRPr>
            </a:lvl5pPr>
          </a:lstStyle>
          <a:p>
            <a:pPr lvl="0"/>
            <a:r>
              <a:rPr lang="en-US" dirty="0" smtClean="0"/>
              <a:t>Click to add Division or Department Name, if applicable</a:t>
            </a:r>
          </a:p>
        </p:txBody>
      </p:sp>
    </p:spTree>
    <p:extLst>
      <p:ext uri="{BB962C8B-B14F-4D97-AF65-F5344CB8AC3E}">
        <p14:creationId xmlns:p14="http://schemas.microsoft.com/office/powerpoint/2010/main" val="15408140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91600" y="63254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rgbClr val="D44500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fld id="{F343A32A-436A-8143-8894-653E984578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83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58" r:id="rId3"/>
    <p:sldLayoutId id="2147483661" r:id="rId4"/>
    <p:sldLayoutId id="2147483660" r:id="rId5"/>
    <p:sldLayoutId id="2147483662" r:id="rId6"/>
    <p:sldLayoutId id="2147483663" r:id="rId7"/>
    <p:sldLayoutId id="2147483665" r:id="rId8"/>
    <p:sldLayoutId id="2147483666" r:id="rId9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7392" userDrawn="1">
          <p15:clr>
            <a:srgbClr val="F26B43"/>
          </p15:clr>
        </p15:guide>
        <p15:guide id="5" orient="horz" pos="2376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1488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576" userDrawn="1">
          <p15:clr>
            <a:srgbClr val="F26B43"/>
          </p15:clr>
        </p15:guide>
        <p15:guide id="10" pos="5568" userDrawn="1">
          <p15:clr>
            <a:srgbClr val="F26B43"/>
          </p15:clr>
        </p15:guide>
        <p15:guide id="11" pos="672" userDrawn="1">
          <p15:clr>
            <a:srgbClr val="F26B43"/>
          </p15:clr>
        </p15:guide>
        <p15:guide id="12" pos="70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esentation Title"/>
          <p:cNvSpPr>
            <a:spLocks noGrp="1"/>
          </p:cNvSpPr>
          <p:nvPr>
            <p:ph type="title"/>
          </p:nvPr>
        </p:nvSpPr>
        <p:spPr>
          <a:xfrm>
            <a:off x="1066800" y="914399"/>
            <a:ext cx="10502766" cy="4350620"/>
          </a:xfrm>
        </p:spPr>
        <p:txBody>
          <a:bodyPr/>
          <a:lstStyle/>
          <a:p>
            <a:r>
              <a:rPr lang="en-US" dirty="0" smtClean="0"/>
              <a:t>Spring 2021</a:t>
            </a:r>
            <a:br>
              <a:rPr lang="en-US" dirty="0" smtClean="0"/>
            </a:br>
            <a:r>
              <a:rPr lang="en-US" dirty="0" smtClean="0"/>
              <a:t>Immigration Essentials</a:t>
            </a:r>
            <a:endParaRPr lang="en-US" dirty="0"/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 smtClean="0"/>
              <a:t>Center for International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569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93195" y="149088"/>
            <a:ext cx="4569012" cy="715616"/>
          </a:xfrm>
        </p:spPr>
        <p:txBody>
          <a:bodyPr/>
          <a:lstStyle/>
          <a:p>
            <a:r>
              <a:rPr lang="en-US" sz="3600" dirty="0" smtClean="0"/>
              <a:t>Travel</a:t>
            </a: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85700" y="971042"/>
            <a:ext cx="10581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Visa needs to be valid to enter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Exception: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Returning to the U.S. after a trip to Canada, Mexico, or the adjacent islands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Trip of less than 30 days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Trip solely to </a:t>
            </a:r>
            <a:r>
              <a:rPr lang="en-US" sz="2000" dirty="0">
                <a:latin typeface="Sherman Sans Book"/>
              </a:rPr>
              <a:t>Canada, Mexico, or the adjacent </a:t>
            </a:r>
            <a:r>
              <a:rPr lang="en-US" sz="2000" dirty="0" smtClean="0">
                <a:latin typeface="Sherman Sans Book"/>
              </a:rPr>
              <a:t>islands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Cannot apply for U.S. Visa while there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Not a citizen of Iran, Syria, Sudan, or North Korea</a:t>
            </a:r>
            <a:endParaRPr lang="en-US" sz="2000" dirty="0">
              <a:latin typeface="Sherman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23927334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38201" y="298176"/>
            <a:ext cx="4569012" cy="566529"/>
          </a:xfrm>
        </p:spPr>
        <p:txBody>
          <a:bodyPr/>
          <a:lstStyle/>
          <a:p>
            <a:r>
              <a:rPr lang="en-US" sz="3600" dirty="0" smtClean="0"/>
              <a:t>I-20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1" y="1103242"/>
            <a:ext cx="50855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Immigration Selfie-tells your </a:t>
            </a:r>
            <a:r>
              <a:rPr lang="en-US" sz="2400" dirty="0" smtClean="0">
                <a:latin typeface="Sherman Sans Book"/>
              </a:rPr>
              <a:t>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Issued </a:t>
            </a:r>
            <a:r>
              <a:rPr lang="en-US" sz="2400" dirty="0">
                <a:latin typeface="Sherman Sans Book"/>
              </a:rPr>
              <a:t>by Syracuse </a:t>
            </a:r>
            <a:r>
              <a:rPr lang="en-US" sz="2400" dirty="0" smtClean="0">
                <a:latin typeface="Sherman Sans Book"/>
              </a:rPr>
              <a:t>University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Biographic </a:t>
            </a:r>
            <a:r>
              <a:rPr lang="en-US" sz="2400" dirty="0">
                <a:latin typeface="Sherman Sans Book"/>
              </a:rPr>
              <a:t>Information about </a:t>
            </a:r>
            <a:r>
              <a:rPr lang="en-US" sz="2400" dirty="0" smtClean="0">
                <a:latin typeface="Sherman Sans Book"/>
              </a:rPr>
              <a:t>you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Degree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Program </a:t>
            </a:r>
            <a:r>
              <a:rPr lang="en-US" sz="2400" dirty="0">
                <a:latin typeface="Sherman Sans Book"/>
              </a:rPr>
              <a:t>of </a:t>
            </a:r>
            <a:r>
              <a:rPr lang="en-US" sz="2400" dirty="0" smtClean="0">
                <a:latin typeface="Sherman Sans Book"/>
              </a:rPr>
              <a:t>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Program </a:t>
            </a:r>
            <a:r>
              <a:rPr lang="en-US" sz="2400" dirty="0">
                <a:latin typeface="Sherman Sans Book"/>
              </a:rPr>
              <a:t>Start and End </a:t>
            </a:r>
            <a:r>
              <a:rPr lang="en-US" sz="2400" dirty="0" smtClean="0">
                <a:latin typeface="Sherman Sans Book"/>
              </a:rPr>
              <a:t>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Financial </a:t>
            </a:r>
            <a:r>
              <a:rPr lang="en-US" sz="2400" dirty="0">
                <a:latin typeface="Sherman Sans Book"/>
              </a:rPr>
              <a:t>Information</a:t>
            </a:r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664" y="195262"/>
            <a:ext cx="4253948" cy="5726721"/>
          </a:xfrm>
          <a:prstGeom prst="rect">
            <a:avLst/>
          </a:prstGeom>
        </p:spPr>
      </p:pic>
      <p:cxnSp>
        <p:nvCxnSpPr>
          <p:cNvPr id="10" name="Straight Arrow Connector 9" descr="Arrow"/>
          <p:cNvCxnSpPr/>
          <p:nvPr/>
        </p:nvCxnSpPr>
        <p:spPr>
          <a:xfrm>
            <a:off x="5923722" y="1699591"/>
            <a:ext cx="993913" cy="49696"/>
          </a:xfrm>
          <a:prstGeom prst="straightConnector1">
            <a:avLst/>
          </a:prstGeom>
          <a:ln w="5715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 descr="Rectangle"/>
          <p:cNvSpPr/>
          <p:nvPr/>
        </p:nvSpPr>
        <p:spPr>
          <a:xfrm>
            <a:off x="6811664" y="2107096"/>
            <a:ext cx="4171075" cy="665921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ocument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850" y="2727898"/>
            <a:ext cx="4212701" cy="701101"/>
          </a:xfrm>
          <a:prstGeom prst="rect">
            <a:avLst/>
          </a:prstGeom>
        </p:spPr>
      </p:pic>
      <p:sp>
        <p:nvSpPr>
          <p:cNvPr id="14" name="Rectangle 13" descr="Rectangle"/>
          <p:cNvSpPr/>
          <p:nvPr/>
        </p:nvSpPr>
        <p:spPr>
          <a:xfrm>
            <a:off x="6853100" y="615295"/>
            <a:ext cx="4171075" cy="93437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07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87897" y="134181"/>
            <a:ext cx="4569012" cy="646042"/>
          </a:xfrm>
        </p:spPr>
        <p:txBody>
          <a:bodyPr/>
          <a:lstStyle/>
          <a:p>
            <a:r>
              <a:rPr lang="en-US" sz="3600" dirty="0" smtClean="0"/>
              <a:t>I-20 - Page 2</a:t>
            </a: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7897" y="934278"/>
            <a:ext cx="45690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Employment </a:t>
            </a:r>
            <a:r>
              <a:rPr lang="en-US" sz="2400" dirty="0" smtClean="0">
                <a:latin typeface="Sherman Sans Book"/>
              </a:rPr>
              <a:t>Authorizations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Travel Endorsement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Travel </a:t>
            </a:r>
            <a:r>
              <a:rPr lang="en-US" sz="2400" dirty="0">
                <a:latin typeface="Sherman Sans Book"/>
              </a:rPr>
              <a:t>Signatures-valid for one year/12 months</a:t>
            </a:r>
            <a:r>
              <a:rPr lang="en-US" dirty="0">
                <a:latin typeface="Sherman Sans Book"/>
              </a:rPr>
              <a:t/>
            </a:r>
            <a:br>
              <a:rPr lang="en-US" dirty="0">
                <a:latin typeface="Sherman Sans Book"/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8" name="Picture 7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224" y="244485"/>
            <a:ext cx="4260573" cy="5811098"/>
          </a:xfrm>
          <a:prstGeom prst="rect">
            <a:avLst/>
          </a:prstGeom>
        </p:spPr>
      </p:pic>
      <p:sp>
        <p:nvSpPr>
          <p:cNvPr id="9" name="Rectangle 8" descr="Rectangle"/>
          <p:cNvSpPr/>
          <p:nvPr/>
        </p:nvSpPr>
        <p:spPr>
          <a:xfrm>
            <a:off x="6971223" y="700710"/>
            <a:ext cx="4260573" cy="869673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Document Example"/>
          <p:cNvGrpSpPr/>
          <p:nvPr/>
        </p:nvGrpSpPr>
        <p:grpSpPr>
          <a:xfrm>
            <a:off x="6971224" y="2629690"/>
            <a:ext cx="5353298" cy="190543"/>
            <a:chOff x="6971224" y="2629690"/>
            <a:chExt cx="5353298" cy="190543"/>
          </a:xfrm>
        </p:grpSpPr>
        <p:sp>
          <p:nvSpPr>
            <p:cNvPr id="10" name="TextBox 9"/>
            <p:cNvSpPr txBox="1"/>
            <p:nvPr/>
          </p:nvSpPr>
          <p:spPr>
            <a:xfrm>
              <a:off x="6971224" y="2629690"/>
              <a:ext cx="53532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/>
                <a:t>Ann Dievendorf International Student Advisor		03/10/2021              </a:t>
              </a:r>
              <a:r>
                <a:rPr lang="en-US" sz="600" dirty="0" err="1" smtClean="0"/>
                <a:t>Syracuse,NY</a:t>
              </a:r>
              <a:endParaRPr lang="en-US" sz="600" dirty="0"/>
            </a:p>
          </p:txBody>
        </p:sp>
        <p:pic>
          <p:nvPicPr>
            <p:cNvPr id="11" name="Picture 10" descr="Document Example"/>
            <p:cNvPicPr>
              <a:picLocks noChangeAspect="1"/>
            </p:cNvPicPr>
            <p:nvPr/>
          </p:nvPicPr>
          <p:blipFill rotWithShape="1">
            <a:blip r:embed="rId4"/>
            <a:srcRect l="7862" t="11801" r="7517" b="23913"/>
            <a:stretch/>
          </p:blipFill>
          <p:spPr>
            <a:xfrm>
              <a:off x="8764696" y="2677656"/>
              <a:ext cx="673626" cy="142577"/>
            </a:xfrm>
            <a:prstGeom prst="rect">
              <a:avLst/>
            </a:prstGeom>
          </p:spPr>
        </p:pic>
      </p:grpSp>
      <p:grpSp>
        <p:nvGrpSpPr>
          <p:cNvPr id="6" name="Group 5" descr="Red Flash Icon"/>
          <p:cNvGrpSpPr/>
          <p:nvPr/>
        </p:nvGrpSpPr>
        <p:grpSpPr>
          <a:xfrm>
            <a:off x="632840" y="2481607"/>
            <a:ext cx="5767960" cy="3736306"/>
            <a:chOff x="632840" y="2481607"/>
            <a:chExt cx="5767960" cy="3736306"/>
          </a:xfrm>
        </p:grpSpPr>
        <p:sp>
          <p:nvSpPr>
            <p:cNvPr id="7" name="Explosion 2 6"/>
            <p:cNvSpPr/>
            <p:nvPr/>
          </p:nvSpPr>
          <p:spPr>
            <a:xfrm>
              <a:off x="632840" y="2481607"/>
              <a:ext cx="5767960" cy="3736306"/>
            </a:xfrm>
            <a:prstGeom prst="irregularSeal2">
              <a:avLst/>
            </a:prstGeom>
            <a:solidFill>
              <a:srgbClr val="D44500"/>
            </a:solidFill>
            <a:ln>
              <a:solidFill>
                <a:srgbClr val="D44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685299" y="3739736"/>
              <a:ext cx="32244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Sherman Sans Book"/>
                </a:rPr>
                <a:t>Travel Signatures-</a:t>
              </a:r>
              <a:br>
                <a:rPr lang="en-US" b="1" dirty="0">
                  <a:solidFill>
                    <a:schemeClr val="bg1"/>
                  </a:solidFill>
                  <a:latin typeface="Sherman Sans Book"/>
                </a:rPr>
              </a:br>
              <a:r>
                <a:rPr lang="en-US" b="1" dirty="0" smtClean="0">
                  <a:solidFill>
                    <a:schemeClr val="bg1"/>
                  </a:solidFill>
                  <a:latin typeface="Sherman Sans Book"/>
                </a:rPr>
                <a:t>Monday-Friday</a:t>
              </a:r>
              <a:endParaRPr lang="en-US" dirty="0">
                <a:solidFill>
                  <a:schemeClr val="bg1"/>
                </a:solidFill>
                <a:latin typeface="Sherman Sans Book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Sherman Sans Book"/>
                </a:rPr>
                <a:t> </a:t>
              </a:r>
              <a:r>
                <a:rPr lang="en-US" dirty="0" smtClean="0">
                  <a:solidFill>
                    <a:schemeClr val="bg1"/>
                  </a:solidFill>
                  <a:latin typeface="Sherman Sans Book"/>
                </a:rPr>
                <a:t>March 8-12  </a:t>
              </a:r>
              <a:endParaRPr lang="en-US" dirty="0">
                <a:solidFill>
                  <a:schemeClr val="bg1"/>
                </a:solidFill>
                <a:latin typeface="Sherman Sans Book"/>
              </a:endParaRP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Sherman Sans Book"/>
                </a:rPr>
                <a:t>9 am-4 pm</a:t>
              </a:r>
              <a:br>
                <a:rPr lang="en-US" dirty="0">
                  <a:solidFill>
                    <a:schemeClr val="bg1"/>
                  </a:solidFill>
                  <a:latin typeface="Sherman Sans Book"/>
                </a:rPr>
              </a:br>
              <a:r>
                <a:rPr lang="en-US" dirty="0" smtClean="0">
                  <a:solidFill>
                    <a:schemeClr val="bg1"/>
                  </a:solidFill>
                  <a:latin typeface="Sherman Sans Book"/>
                </a:rPr>
                <a:t>Bird Library</a:t>
              </a:r>
              <a:endParaRPr lang="en-US" dirty="0">
                <a:solidFill>
                  <a:schemeClr val="bg1"/>
                </a:solidFill>
                <a:latin typeface="Sherman Sans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735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38201" y="298176"/>
            <a:ext cx="4569012" cy="566529"/>
          </a:xfrm>
        </p:spPr>
        <p:txBody>
          <a:bodyPr/>
          <a:lstStyle/>
          <a:p>
            <a:r>
              <a:rPr lang="en-US" sz="3600" dirty="0" smtClean="0"/>
              <a:t>DS-2019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pic>
        <p:nvPicPr>
          <p:cNvPr id="2" name="Picture 1" descr="Document Examp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05" y="144379"/>
            <a:ext cx="4662194" cy="6034533"/>
          </a:xfrm>
          <a:prstGeom prst="rect">
            <a:avLst/>
          </a:prstGeom>
        </p:spPr>
      </p:pic>
      <p:cxnSp>
        <p:nvCxnSpPr>
          <p:cNvPr id="10" name="Straight Arrow Connector 9" descr="Arrow"/>
          <p:cNvCxnSpPr/>
          <p:nvPr/>
        </p:nvCxnSpPr>
        <p:spPr>
          <a:xfrm>
            <a:off x="6191861" y="1257776"/>
            <a:ext cx="993913" cy="49696"/>
          </a:xfrm>
          <a:prstGeom prst="straightConnector1">
            <a:avLst/>
          </a:prstGeom>
          <a:ln w="5715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930695" y="1022519"/>
            <a:ext cx="508552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Immigration Selfie-tells your </a:t>
            </a:r>
            <a:r>
              <a:rPr lang="en-US" sz="2400" dirty="0" smtClean="0">
                <a:latin typeface="Sherman Sans Book"/>
              </a:rPr>
              <a:t>story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Issued </a:t>
            </a:r>
            <a:r>
              <a:rPr lang="en-US" sz="2400" dirty="0">
                <a:latin typeface="Sherman Sans Book"/>
              </a:rPr>
              <a:t>by Syracuse </a:t>
            </a:r>
            <a:r>
              <a:rPr lang="en-US" sz="2400" dirty="0" smtClean="0">
                <a:latin typeface="Sherman Sans Book"/>
              </a:rPr>
              <a:t>University or J-1 Program Sponsor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Biographic </a:t>
            </a:r>
            <a:r>
              <a:rPr lang="en-US" sz="2400" dirty="0">
                <a:latin typeface="Sherman Sans Book"/>
              </a:rPr>
              <a:t>Information about </a:t>
            </a:r>
            <a:r>
              <a:rPr lang="en-US" sz="2400" dirty="0" smtClean="0">
                <a:latin typeface="Sherman Sans Book"/>
              </a:rPr>
              <a:t>you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Degree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Program </a:t>
            </a:r>
            <a:r>
              <a:rPr lang="en-US" sz="2400" dirty="0">
                <a:latin typeface="Sherman Sans Book"/>
              </a:rPr>
              <a:t>of </a:t>
            </a:r>
            <a:r>
              <a:rPr lang="en-US" sz="2400" dirty="0" smtClean="0">
                <a:latin typeface="Sherman Sans Book"/>
              </a:rPr>
              <a:t>Study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Program </a:t>
            </a:r>
            <a:r>
              <a:rPr lang="en-US" sz="2400" dirty="0">
                <a:latin typeface="Sherman Sans Book"/>
              </a:rPr>
              <a:t>Start and End </a:t>
            </a:r>
            <a:r>
              <a:rPr lang="en-US" sz="2400" dirty="0" smtClean="0">
                <a:latin typeface="Sherman Sans Book"/>
              </a:rPr>
              <a:t>Date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Financial </a:t>
            </a:r>
            <a:r>
              <a:rPr lang="en-US" sz="2400" dirty="0">
                <a:latin typeface="Sherman Sans Book"/>
              </a:rPr>
              <a:t>Information</a:t>
            </a:r>
          </a:p>
        </p:txBody>
      </p:sp>
      <p:sp>
        <p:nvSpPr>
          <p:cNvPr id="11" name="Rectangle 10" descr="Rectangle"/>
          <p:cNvSpPr/>
          <p:nvPr/>
        </p:nvSpPr>
        <p:spPr>
          <a:xfrm>
            <a:off x="7072605" y="1986053"/>
            <a:ext cx="3852069" cy="471134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ocument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2605" y="2370066"/>
            <a:ext cx="3852069" cy="765701"/>
          </a:xfrm>
          <a:prstGeom prst="rect">
            <a:avLst/>
          </a:prstGeom>
        </p:spPr>
      </p:pic>
      <p:sp>
        <p:nvSpPr>
          <p:cNvPr id="14" name="Rectangle 13" descr="Rectangle"/>
          <p:cNvSpPr/>
          <p:nvPr/>
        </p:nvSpPr>
        <p:spPr>
          <a:xfrm>
            <a:off x="7072605" y="506932"/>
            <a:ext cx="3852069" cy="77569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966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887897" y="134181"/>
            <a:ext cx="4569012" cy="646042"/>
          </a:xfrm>
        </p:spPr>
        <p:txBody>
          <a:bodyPr/>
          <a:lstStyle/>
          <a:p>
            <a:r>
              <a:rPr lang="en-US" sz="3600" dirty="0" smtClean="0"/>
              <a:t>Travel Endorsement</a:t>
            </a: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2137" y="1095024"/>
            <a:ext cx="45690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Travel </a:t>
            </a:r>
            <a:r>
              <a:rPr lang="en-US" sz="2400" dirty="0">
                <a:latin typeface="Sherman Sans Book"/>
              </a:rPr>
              <a:t>Signatures-valid for one year/12 months</a:t>
            </a:r>
            <a:r>
              <a:rPr lang="en-US" dirty="0">
                <a:latin typeface="Sherman Sans Book"/>
              </a:rPr>
              <a:t/>
            </a:r>
            <a:br>
              <a:rPr lang="en-US" dirty="0">
                <a:latin typeface="Sherman Sans Book"/>
              </a:rPr>
            </a:br>
            <a:r>
              <a:rPr lang="en-US" dirty="0">
                <a:latin typeface="Sherman Sans Book"/>
              </a:rPr>
              <a:t/>
            </a:r>
            <a:br>
              <a:rPr lang="en-US" dirty="0">
                <a:latin typeface="Sherman Sans Book"/>
              </a:rPr>
            </a:br>
            <a:endParaRPr lang="en-US" dirty="0">
              <a:latin typeface="Sherman Sans Book"/>
            </a:endParaRPr>
          </a:p>
        </p:txBody>
      </p:sp>
      <p:sp>
        <p:nvSpPr>
          <p:cNvPr id="7" name="Explosion 2 6"/>
          <p:cNvSpPr/>
          <p:nvPr/>
        </p:nvSpPr>
        <p:spPr>
          <a:xfrm>
            <a:off x="632840" y="2481607"/>
            <a:ext cx="5930346" cy="3736306"/>
          </a:xfrm>
          <a:prstGeom prst="irregularSeal2">
            <a:avLst/>
          </a:prstGeom>
          <a:solidFill>
            <a:srgbClr val="D44500"/>
          </a:solidFill>
          <a:ln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Sherman Sans Book"/>
              </a:rPr>
              <a:t>Travel Signatures-</a:t>
            </a:r>
            <a:br>
              <a:rPr lang="en-US" sz="2000" b="1" dirty="0">
                <a:latin typeface="Sherman Sans Book"/>
              </a:rPr>
            </a:br>
            <a:r>
              <a:rPr lang="en-US" sz="2000" dirty="0">
                <a:latin typeface="Sherman Sans Book"/>
              </a:rPr>
              <a:t>Monday-Friday, </a:t>
            </a:r>
            <a:r>
              <a:rPr lang="en-US" sz="2000" dirty="0" smtClean="0">
                <a:latin typeface="Sherman Sans Book"/>
              </a:rPr>
              <a:t>March 8-12</a:t>
            </a:r>
          </a:p>
          <a:p>
            <a:pPr algn="ctr"/>
            <a:r>
              <a:rPr lang="en-US" sz="2000" dirty="0" smtClean="0">
                <a:latin typeface="Sherman Sans Book"/>
              </a:rPr>
              <a:t>9 </a:t>
            </a:r>
            <a:r>
              <a:rPr lang="en-US" sz="2000" dirty="0">
                <a:latin typeface="Sherman Sans Book"/>
              </a:rPr>
              <a:t>am-4 pm</a:t>
            </a:r>
            <a:br>
              <a:rPr lang="en-US" sz="2000" dirty="0">
                <a:latin typeface="Sherman Sans Book"/>
              </a:rPr>
            </a:br>
            <a:r>
              <a:rPr lang="en-US" sz="2000" dirty="0">
                <a:latin typeface="Sherman Sans Book"/>
              </a:rPr>
              <a:t>Bird </a:t>
            </a:r>
            <a:r>
              <a:rPr lang="en-US" sz="2000" dirty="0" smtClean="0">
                <a:latin typeface="Sherman Sans Book"/>
              </a:rPr>
              <a:t>Library</a:t>
            </a:r>
            <a:endParaRPr lang="en-US" sz="2000" dirty="0">
              <a:latin typeface="Sherman Sans Book"/>
            </a:endParaRPr>
          </a:p>
        </p:txBody>
      </p:sp>
      <p:pic>
        <p:nvPicPr>
          <p:cNvPr id="14" name="Picture 13" descr="Document Examp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05" y="144379"/>
            <a:ext cx="4662194" cy="6034533"/>
          </a:xfrm>
          <a:prstGeom prst="rect">
            <a:avLst/>
          </a:prstGeom>
        </p:spPr>
      </p:pic>
      <p:sp>
        <p:nvSpPr>
          <p:cNvPr id="9" name="Rectangle 8" descr="Rectangle"/>
          <p:cNvSpPr/>
          <p:nvPr/>
        </p:nvSpPr>
        <p:spPr>
          <a:xfrm>
            <a:off x="9945072" y="4085656"/>
            <a:ext cx="1789727" cy="1506622"/>
          </a:xfrm>
          <a:prstGeom prst="rect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 descr="Document Signature Example"/>
          <p:cNvGrpSpPr/>
          <p:nvPr/>
        </p:nvGrpSpPr>
        <p:grpSpPr>
          <a:xfrm>
            <a:off x="10514785" y="4556240"/>
            <a:ext cx="731078" cy="402919"/>
            <a:chOff x="10514785" y="4556240"/>
            <a:chExt cx="731078" cy="402919"/>
          </a:xfrm>
        </p:grpSpPr>
        <p:pic>
          <p:nvPicPr>
            <p:cNvPr id="11" name="Picture 10" descr="Document Example"/>
            <p:cNvPicPr>
              <a:picLocks noChangeAspect="1"/>
            </p:cNvPicPr>
            <p:nvPr/>
          </p:nvPicPr>
          <p:blipFill rotWithShape="1">
            <a:blip r:embed="rId4"/>
            <a:srcRect l="7862" t="11801" r="7517" b="23913"/>
            <a:stretch/>
          </p:blipFill>
          <p:spPr>
            <a:xfrm>
              <a:off x="10551398" y="4837018"/>
              <a:ext cx="577073" cy="122141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0514785" y="4556240"/>
              <a:ext cx="731078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00" dirty="0" smtClean="0"/>
                <a:t>03/10/2021</a:t>
              </a:r>
              <a:endParaRPr lang="en-US" sz="7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845802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19540" y="159027"/>
            <a:ext cx="8315738" cy="596347"/>
          </a:xfrm>
        </p:spPr>
        <p:txBody>
          <a:bodyPr/>
          <a:lstStyle/>
          <a:p>
            <a:r>
              <a:rPr lang="en-US" sz="3600" dirty="0" smtClean="0"/>
              <a:t>I-94 Arrival Record/Travel History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5069" y="874643"/>
            <a:ext cx="48304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www.cbp.gov/I-94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Updated every time </a:t>
            </a:r>
            <a:r>
              <a:rPr lang="en-US" sz="2400" dirty="0">
                <a:latin typeface="Sherman Sans Book"/>
              </a:rPr>
              <a:t>you travel out of the U.S. and </a:t>
            </a:r>
            <a:r>
              <a:rPr lang="en-US" sz="2400" dirty="0" smtClean="0">
                <a:latin typeface="Sherman Sans Book"/>
              </a:rPr>
              <a:t>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Check every time </a:t>
            </a:r>
            <a:r>
              <a:rPr lang="en-US" sz="2400" dirty="0">
                <a:latin typeface="Sherman Sans Book"/>
              </a:rPr>
              <a:t>to be sure you were admitted to the </a:t>
            </a:r>
            <a:r>
              <a:rPr lang="en-US" sz="2400" dirty="0" smtClean="0">
                <a:latin typeface="Sherman Sans Book"/>
              </a:rPr>
              <a:t>US in </a:t>
            </a:r>
            <a:r>
              <a:rPr lang="en-US" sz="2400" dirty="0">
                <a:latin typeface="Sherman Sans Book"/>
              </a:rPr>
              <a:t>F-1 status and for </a:t>
            </a:r>
            <a:r>
              <a:rPr lang="en-US" sz="2400" dirty="0" smtClean="0">
                <a:latin typeface="Sherman Sans Book"/>
              </a:rPr>
              <a:t>D/S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D/S </a:t>
            </a:r>
            <a:r>
              <a:rPr lang="en-US" sz="2400" dirty="0">
                <a:latin typeface="Sherman Sans Book"/>
              </a:rPr>
              <a:t>= Duration of </a:t>
            </a:r>
            <a:r>
              <a:rPr lang="en-US" sz="2400" dirty="0" smtClean="0">
                <a:latin typeface="Sherman Sans Book"/>
              </a:rPr>
              <a:t>Status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Program </a:t>
            </a:r>
            <a:r>
              <a:rPr lang="en-US" sz="2400" dirty="0">
                <a:latin typeface="Sherman Sans Book"/>
              </a:rPr>
              <a:t>End Date </a:t>
            </a:r>
            <a:r>
              <a:rPr lang="en-US" sz="2400" dirty="0" smtClean="0">
                <a:latin typeface="Sherman Sans Book"/>
              </a:rPr>
              <a:t>+ </a:t>
            </a:r>
            <a:r>
              <a:rPr lang="en-US" sz="2400" dirty="0">
                <a:latin typeface="Sherman Sans Book"/>
              </a:rPr>
              <a:t>60 days to prepare to depart or change status</a:t>
            </a:r>
          </a:p>
        </p:txBody>
      </p:sp>
      <p:pic>
        <p:nvPicPr>
          <p:cNvPr id="9" name="Picture 8" descr="U.S. Customs and Border Protection "/>
          <p:cNvPicPr>
            <a:picLocks noChangeAspect="1"/>
          </p:cNvPicPr>
          <p:nvPr/>
        </p:nvPicPr>
        <p:blipFill rotWithShape="1">
          <a:blip r:embed="rId3"/>
          <a:srcRect l="4532" t="-476" r="4473" b="476"/>
          <a:stretch/>
        </p:blipFill>
        <p:spPr>
          <a:xfrm>
            <a:off x="5938135" y="864941"/>
            <a:ext cx="5640952" cy="4538643"/>
          </a:xfrm>
          <a:prstGeom prst="rect">
            <a:avLst/>
          </a:prstGeom>
        </p:spPr>
      </p:pic>
      <p:sp>
        <p:nvSpPr>
          <p:cNvPr id="10" name="Oval 9" descr="Oval"/>
          <p:cNvSpPr/>
          <p:nvPr/>
        </p:nvSpPr>
        <p:spPr>
          <a:xfrm>
            <a:off x="7156174" y="2743200"/>
            <a:ext cx="447261" cy="298174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.S. Customs and Border Protection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048" y="4275137"/>
            <a:ext cx="481626" cy="335309"/>
          </a:xfrm>
          <a:prstGeom prst="rect">
            <a:avLst/>
          </a:prstGeom>
        </p:spPr>
      </p:pic>
      <p:pic>
        <p:nvPicPr>
          <p:cNvPr id="12" name="Picture 11" descr="U.S. Customs and Border Protection Exa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4996" y="1833493"/>
            <a:ext cx="4621366" cy="350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45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19540" y="217132"/>
            <a:ext cx="4861726" cy="707207"/>
          </a:xfrm>
        </p:spPr>
        <p:txBody>
          <a:bodyPr/>
          <a:lstStyle/>
          <a:p>
            <a:r>
              <a:rPr lang="en-US" sz="3600" dirty="0" smtClean="0"/>
              <a:t>3 Do’s and a Don’t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2683" y="1513790"/>
            <a:ext cx="637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herman Sans Book"/>
              </a:rPr>
              <a:t>DO - Keep </a:t>
            </a:r>
            <a:r>
              <a:rPr lang="en-US" sz="2400" dirty="0">
                <a:latin typeface="Sherman Sans Book"/>
              </a:rPr>
              <a:t>your Documents </a:t>
            </a:r>
            <a:r>
              <a:rPr lang="en-US" sz="2400" dirty="0" smtClean="0">
                <a:latin typeface="Sherman Sans Book"/>
              </a:rPr>
              <a:t>valid</a:t>
            </a:r>
            <a:endParaRPr lang="en-US" sz="2400" dirty="0">
              <a:latin typeface="Sherman Sans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7027" y="2564906"/>
            <a:ext cx="5774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Sherman Sans Book"/>
              </a:rPr>
              <a:t>DO - Update your </a:t>
            </a:r>
            <a:r>
              <a:rPr lang="en-US" sz="2400" dirty="0" smtClean="0">
                <a:solidFill>
                  <a:prstClr val="black"/>
                </a:solidFill>
                <a:latin typeface="Sherman Sans Book"/>
              </a:rPr>
              <a:t>Information</a:t>
            </a:r>
            <a:endParaRPr lang="en-US" sz="2400" dirty="0">
              <a:solidFill>
                <a:prstClr val="black"/>
              </a:solidFill>
              <a:latin typeface="Sherman Sans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2683" y="3618768"/>
            <a:ext cx="56421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Sherman Sans Book"/>
              </a:rPr>
              <a:t>DO - Register Full-time every </a:t>
            </a:r>
            <a:r>
              <a:rPr lang="en-US" sz="2400" dirty="0" smtClean="0">
                <a:solidFill>
                  <a:prstClr val="black"/>
                </a:solidFill>
                <a:latin typeface="Sherman Sans Book"/>
              </a:rPr>
              <a:t>semester</a:t>
            </a:r>
            <a:endParaRPr lang="en-US" dirty="0">
              <a:latin typeface="Sherman Sans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7027" y="4667138"/>
            <a:ext cx="7136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prstClr val="black"/>
                </a:solidFill>
                <a:latin typeface="Sherman Sans Book"/>
              </a:rPr>
              <a:t>Don’t - Engage in unauthorized </a:t>
            </a:r>
            <a:r>
              <a:rPr lang="en-US" sz="2400" dirty="0" smtClean="0">
                <a:solidFill>
                  <a:prstClr val="black"/>
                </a:solidFill>
                <a:latin typeface="Sherman Sans Book"/>
              </a:rPr>
              <a:t>Employment</a:t>
            </a:r>
            <a:endParaRPr lang="en-US" sz="2400" dirty="0">
              <a:solidFill>
                <a:prstClr val="black"/>
              </a:solidFill>
              <a:latin typeface="Sherman Sans Book"/>
            </a:endParaRPr>
          </a:p>
        </p:txBody>
      </p:sp>
      <p:pic>
        <p:nvPicPr>
          <p:cNvPr id="11" name="Picture 10" descr="Passpor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1560">
            <a:off x="6224470" y="376207"/>
            <a:ext cx="1174388" cy="1675048"/>
          </a:xfrm>
          <a:prstGeom prst="rect">
            <a:avLst/>
          </a:prstGeom>
        </p:spPr>
      </p:pic>
      <p:pic>
        <p:nvPicPr>
          <p:cNvPr id="12" name="Picture 11" descr="Visa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32049">
            <a:off x="8815563" y="439235"/>
            <a:ext cx="1972123" cy="1344629"/>
          </a:xfrm>
          <a:prstGeom prst="rect">
            <a:avLst/>
          </a:prstGeom>
        </p:spPr>
      </p:pic>
      <p:pic>
        <p:nvPicPr>
          <p:cNvPr id="14" name="Picture 13" descr="Document Exampl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96341">
            <a:off x="7318837" y="2306669"/>
            <a:ext cx="1566778" cy="2003004"/>
          </a:xfrm>
          <a:prstGeom prst="rect">
            <a:avLst/>
          </a:prstGeom>
        </p:spPr>
      </p:pic>
      <p:pic>
        <p:nvPicPr>
          <p:cNvPr id="16" name="Picture 15" descr="Document Exampl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59074">
            <a:off x="9118002" y="3977324"/>
            <a:ext cx="2186479" cy="156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221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48138" y="117741"/>
            <a:ext cx="10137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Sherman Sans Book"/>
              </a:rPr>
              <a:t>D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herman Sans Boo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13122" y="1285663"/>
            <a:ext cx="10137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herman Sans Book"/>
              </a:rPr>
              <a:t>I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herman Sans Boo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73082" y="2477561"/>
            <a:ext cx="10137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herman Sans Book"/>
              </a:rPr>
              <a:t>F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herman Sans Book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68439" y="3679334"/>
            <a:ext cx="10137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herman Sans Book"/>
              </a:rPr>
              <a:t>E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herman Sans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8019" y="868355"/>
            <a:ext cx="2737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herman Sans Book"/>
              </a:rPr>
              <a:t>Keep Your </a:t>
            </a:r>
            <a:endParaRPr lang="en-US" sz="3200" dirty="0">
              <a:latin typeface="Sherman Sans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8017" y="867558"/>
            <a:ext cx="44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Sherman Sans Book"/>
              </a:rPr>
              <a:t>ocuments</a:t>
            </a:r>
            <a:r>
              <a:rPr lang="en-US" sz="3200" dirty="0" smtClean="0">
                <a:latin typeface="Sherman Sans Book"/>
              </a:rPr>
              <a:t> valid!</a:t>
            </a:r>
            <a:endParaRPr lang="en-US" sz="3200" dirty="0">
              <a:latin typeface="Sherman Sans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1820" y="2033398"/>
            <a:ext cx="3921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herman Sans Book"/>
              </a:rPr>
              <a:t>Update Your</a:t>
            </a:r>
            <a:endParaRPr lang="en-US" sz="3200" dirty="0">
              <a:latin typeface="Sherman Sans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6004" y="3225333"/>
            <a:ext cx="254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herman Sans Book"/>
              </a:rPr>
              <a:t>Register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5108" y="3219365"/>
            <a:ext cx="45574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Sherman Sans Book"/>
              </a:rPr>
              <a:t>ull</a:t>
            </a:r>
            <a:r>
              <a:rPr lang="en-US" sz="3200" dirty="0" smtClean="0">
                <a:latin typeface="Sherman Sans Book"/>
              </a:rPr>
              <a:t>-time every semester!</a:t>
            </a:r>
            <a:endParaRPr lang="en-US" sz="3200" dirty="0">
              <a:latin typeface="Sherman Sans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1697" y="2048300"/>
            <a:ext cx="295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Sherman Sans Book"/>
              </a:rPr>
              <a:t>nformation</a:t>
            </a:r>
            <a:r>
              <a:rPr lang="en-US" sz="3200" dirty="0" smtClean="0">
                <a:latin typeface="Sherman Sans Book"/>
              </a:rPr>
              <a:t>!</a:t>
            </a:r>
            <a:endParaRPr lang="en-US" sz="3200" dirty="0">
              <a:latin typeface="Sherman Sans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72961" y="4417268"/>
            <a:ext cx="700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herman Sans Book"/>
              </a:rPr>
              <a:t>Do not engage in unauthorized </a:t>
            </a:r>
            <a:endParaRPr lang="en-US" sz="3200" dirty="0">
              <a:latin typeface="Sherman Sans Book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591039" y="4417268"/>
            <a:ext cx="23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Sherman Sans Book"/>
              </a:rPr>
              <a:t>mployment</a:t>
            </a:r>
            <a:r>
              <a:rPr lang="en-US" sz="3200" dirty="0" smtClean="0">
                <a:latin typeface="Sherman Sans Book"/>
              </a:rPr>
              <a:t>!</a:t>
            </a:r>
            <a:endParaRPr lang="en-US" dirty="0">
              <a:latin typeface="Sherman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2934581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6" grpId="0"/>
      <p:bldP spid="7" grpId="0"/>
      <p:bldP spid="11" grpId="0"/>
      <p:bldP spid="12" grpId="0"/>
      <p:bldP spid="14" grpId="0"/>
      <p:bldP spid="16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595164" y="138455"/>
            <a:ext cx="4861726" cy="660441"/>
          </a:xfrm>
        </p:spPr>
        <p:txBody>
          <a:bodyPr/>
          <a:lstStyle/>
          <a:p>
            <a:r>
              <a:rPr lang="en-US" sz="3600" dirty="0" smtClean="0"/>
              <a:t>Documents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1896" y="933651"/>
            <a:ext cx="108355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Passport: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Keep your passport valid at all times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must be valid for 6 months into the future when entering the U.S. unless a citizen of the 6 month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Visa: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Must be valid when entering the U.S.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Can expire while in the 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I-94: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Check every time you enter the U.S.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F-1/J-1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D/S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I-20/DS-2019: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Program of Study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Program End Date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Travel Signature</a:t>
            </a:r>
            <a:r>
              <a:rPr lang="en-US" dirty="0">
                <a:latin typeface="Sherman Sans Book"/>
              </a:rPr>
              <a:t/>
            </a:r>
            <a:br>
              <a:rPr lang="en-US" dirty="0">
                <a:latin typeface="Sherman Sans Book"/>
              </a:rPr>
            </a:br>
            <a:endParaRPr lang="en-US" dirty="0">
              <a:latin typeface="Sherman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372824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585537" y="215458"/>
            <a:ext cx="4861726" cy="660441"/>
          </a:xfrm>
        </p:spPr>
        <p:txBody>
          <a:bodyPr/>
          <a:lstStyle/>
          <a:p>
            <a:r>
              <a:rPr lang="en-US" sz="3600" dirty="0" smtClean="0"/>
              <a:t>Program 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1520" y="875899"/>
            <a:ext cx="47837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Change </a:t>
            </a:r>
            <a:r>
              <a:rPr lang="en-US" sz="2000" dirty="0">
                <a:latin typeface="Sherman Sans Book"/>
              </a:rPr>
              <a:t>Level of Study (Masters to Ph.D. or Ph.D. to </a:t>
            </a:r>
            <a:r>
              <a:rPr lang="en-US" sz="2000" dirty="0" smtClean="0">
                <a:latin typeface="Sherman Sans Book"/>
              </a:rPr>
              <a:t>Masters)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Program </a:t>
            </a:r>
            <a:r>
              <a:rPr lang="en-US" sz="2000" dirty="0">
                <a:latin typeface="Sherman Sans Book"/>
              </a:rPr>
              <a:t>of Study (Computer Science to Computer </a:t>
            </a:r>
            <a:r>
              <a:rPr lang="en-US" sz="2000" dirty="0" smtClean="0">
                <a:latin typeface="Sherman Sans Book"/>
              </a:rPr>
              <a:t>Engineering)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I-20/DS-2019 </a:t>
            </a:r>
            <a:r>
              <a:rPr lang="en-US" sz="2000" dirty="0">
                <a:latin typeface="Sherman Sans Book"/>
              </a:rPr>
              <a:t>Request </a:t>
            </a:r>
            <a:r>
              <a:rPr lang="en-US" sz="2000" dirty="0" smtClean="0">
                <a:latin typeface="Sherman Sans Book"/>
              </a:rPr>
              <a:t>on the Center for International Services </a:t>
            </a:r>
            <a:r>
              <a:rPr lang="en-US" sz="2000" dirty="0">
                <a:latin typeface="Sherman Sans Book"/>
              </a:rPr>
              <a:t>Website</a:t>
            </a:r>
          </a:p>
        </p:txBody>
      </p:sp>
      <p:sp>
        <p:nvSpPr>
          <p:cNvPr id="6" name="Oval 5" descr="Oval"/>
          <p:cNvSpPr/>
          <p:nvPr/>
        </p:nvSpPr>
        <p:spPr>
          <a:xfrm>
            <a:off x="7403056" y="2165684"/>
            <a:ext cx="789271" cy="327258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 descr="Oval"/>
          <p:cNvSpPr/>
          <p:nvPr/>
        </p:nvSpPr>
        <p:spPr>
          <a:xfrm>
            <a:off x="8671987" y="2154455"/>
            <a:ext cx="789271" cy="327258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Websit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163" y="481262"/>
            <a:ext cx="6414065" cy="5227211"/>
          </a:xfrm>
          <a:prstGeom prst="rect">
            <a:avLst/>
          </a:prstGeom>
        </p:spPr>
      </p:pic>
      <p:cxnSp>
        <p:nvCxnSpPr>
          <p:cNvPr id="10" name="Straight Arrow Connector 9" descr="Arrow"/>
          <p:cNvCxnSpPr/>
          <p:nvPr/>
        </p:nvCxnSpPr>
        <p:spPr>
          <a:xfrm>
            <a:off x="5252154" y="3070458"/>
            <a:ext cx="827773" cy="0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327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Slide Title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 Student Population at SU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Subtitle, if applicable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 smtClean="0"/>
              <a:t>2019-2020</a:t>
            </a:r>
            <a:endParaRPr lang="en-US" dirty="0"/>
          </a:p>
        </p:txBody>
      </p:sp>
      <p:sp>
        <p:nvSpPr>
          <p:cNvPr id="7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>
                <a:latin typeface="Sherman Sans Book"/>
              </a:rPr>
              <a:t>C</a:t>
            </a:r>
            <a:r>
              <a:rPr lang="en-US" dirty="0" smtClean="0">
                <a:latin typeface="Sherman Sans Book"/>
              </a:rPr>
              <a:t>enter for International Services</a:t>
            </a:r>
            <a:endParaRPr lang="en-US" dirty="0">
              <a:latin typeface="Sherman Sans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799" y="1575707"/>
            <a:ext cx="69799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Total Student Enrollment: 22,850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Total International Students: 4,302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Undergraduate </a:t>
            </a:r>
            <a:r>
              <a:rPr lang="en-US" sz="2000" dirty="0">
                <a:latin typeface="Sherman Sans Book"/>
              </a:rPr>
              <a:t>Student Enrollment: </a:t>
            </a:r>
            <a:r>
              <a:rPr lang="en-US" sz="2000" dirty="0" smtClean="0">
                <a:latin typeface="Sherman Sans Book"/>
              </a:rPr>
              <a:t>15,275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International </a:t>
            </a:r>
            <a:r>
              <a:rPr lang="en-US" sz="2000" dirty="0">
                <a:latin typeface="Sherman Sans Book"/>
              </a:rPr>
              <a:t>Undergraduate Students</a:t>
            </a:r>
            <a:r>
              <a:rPr lang="en-US" sz="2000" dirty="0" smtClean="0">
                <a:latin typeface="Sherman Sans Book"/>
              </a:rPr>
              <a:t>:  2,139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Graduate Student Enrollment: </a:t>
            </a:r>
            <a:r>
              <a:rPr lang="en-US" sz="2000" dirty="0" smtClean="0">
                <a:latin typeface="Sherman Sans Book"/>
              </a:rPr>
              <a:t>7,575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International </a:t>
            </a:r>
            <a:r>
              <a:rPr lang="en-US" sz="2000" dirty="0">
                <a:latin typeface="Sherman Sans Book"/>
              </a:rPr>
              <a:t>Graduate Students</a:t>
            </a:r>
            <a:r>
              <a:rPr lang="en-US" sz="2000" dirty="0" smtClean="0">
                <a:latin typeface="Sherman Sans Book"/>
              </a:rPr>
              <a:t>:  2,163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Sherman Sans Book"/>
            </a:endParaRPr>
          </a:p>
          <a:p>
            <a:r>
              <a:rPr lang="en-US" sz="2000" dirty="0" smtClean="0">
                <a:latin typeface="Sherman Sans Book"/>
              </a:rPr>
              <a:t>OPT Applications Processed:  2019- 780;  2020-  673</a:t>
            </a:r>
            <a:endParaRPr lang="en-US" sz="2000" dirty="0">
              <a:latin typeface="Sherman Sans Book"/>
            </a:endParaRPr>
          </a:p>
          <a:p>
            <a:r>
              <a:rPr lang="en-US" sz="2000" dirty="0" smtClean="0">
                <a:latin typeface="Sherman Sans Book"/>
              </a:rPr>
              <a:t>STEM OPT Applications Processed:  2019-374; 2020-410</a:t>
            </a:r>
          </a:p>
          <a:p>
            <a:endParaRPr lang="en-US" sz="2000" dirty="0">
              <a:latin typeface="Sherman Sans Book"/>
            </a:endParaRPr>
          </a:p>
          <a:p>
            <a:r>
              <a:rPr lang="en-US" sz="2000" dirty="0" smtClean="0">
                <a:latin typeface="Sherman Sans Book"/>
              </a:rPr>
              <a:t>CPT Applications Processed:  2019-517;  2020-304</a:t>
            </a:r>
            <a:endParaRPr lang="en-US" sz="2000" dirty="0">
              <a:latin typeface="Sherman Sans Book"/>
            </a:endParaRPr>
          </a:p>
        </p:txBody>
      </p:sp>
      <p:pic>
        <p:nvPicPr>
          <p:cNvPr id="9" name="Picture 8" descr="Student Phot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0" y="2479202"/>
            <a:ext cx="4602478" cy="351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21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62540" y="263585"/>
            <a:ext cx="4861726" cy="602690"/>
          </a:xfrm>
        </p:spPr>
        <p:txBody>
          <a:bodyPr/>
          <a:lstStyle/>
          <a:p>
            <a:r>
              <a:rPr lang="en-US" sz="3600" dirty="0" smtClean="0"/>
              <a:t>Program End Date</a:t>
            </a: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9646" y="1001027"/>
            <a:ext cx="4851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If </a:t>
            </a:r>
            <a:r>
              <a:rPr lang="en-US" sz="2400" dirty="0" smtClean="0">
                <a:latin typeface="Sherman Sans Book"/>
              </a:rPr>
              <a:t>you need </a:t>
            </a:r>
            <a:r>
              <a:rPr lang="en-US" sz="2400" dirty="0">
                <a:latin typeface="Sherman Sans Book"/>
              </a:rPr>
              <a:t>l</a:t>
            </a:r>
            <a:r>
              <a:rPr lang="en-US" sz="2400" dirty="0" smtClean="0">
                <a:latin typeface="Sherman Sans Book"/>
              </a:rPr>
              <a:t>ess time</a:t>
            </a:r>
            <a:endParaRPr lang="en-US" sz="2400" dirty="0">
              <a:latin typeface="Sherman Sans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changed </a:t>
            </a:r>
            <a:r>
              <a:rPr lang="en-US" sz="2400" dirty="0">
                <a:latin typeface="Sherman Sans Book"/>
              </a:rPr>
              <a:t>when </a:t>
            </a:r>
            <a:r>
              <a:rPr lang="en-US" sz="2400" dirty="0" smtClean="0">
                <a:latin typeface="Sherman Sans Book"/>
              </a:rPr>
              <a:t>finish</a:t>
            </a:r>
          </a:p>
          <a:p>
            <a:pPr lvl="1"/>
            <a:endParaRPr lang="en-US" sz="24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If your need more time</a:t>
            </a:r>
            <a:endParaRPr lang="en-US" sz="2400" dirty="0">
              <a:latin typeface="Sherman Sans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I-20/DS-2019 </a:t>
            </a:r>
            <a:r>
              <a:rPr lang="en-US" sz="2400" dirty="0">
                <a:latin typeface="Sherman Sans Book"/>
              </a:rPr>
              <a:t>Extension Request on </a:t>
            </a:r>
            <a:r>
              <a:rPr lang="en-US" sz="2400" dirty="0" smtClean="0">
                <a:latin typeface="Sherman Sans Book"/>
              </a:rPr>
              <a:t>the Center for International Services </a:t>
            </a:r>
            <a:r>
              <a:rPr lang="en-US" sz="2400" dirty="0">
                <a:latin typeface="Sherman Sans Book"/>
              </a:rPr>
              <a:t>Website</a:t>
            </a:r>
          </a:p>
        </p:txBody>
      </p:sp>
      <p:pic>
        <p:nvPicPr>
          <p:cNvPr id="2" name="Picture 1" descr="Documen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422" y="162419"/>
            <a:ext cx="4255377" cy="5724640"/>
          </a:xfrm>
          <a:prstGeom prst="rect">
            <a:avLst/>
          </a:prstGeom>
        </p:spPr>
      </p:pic>
      <p:sp>
        <p:nvSpPr>
          <p:cNvPr id="7" name="Oval 6" descr="Circle"/>
          <p:cNvSpPr/>
          <p:nvPr/>
        </p:nvSpPr>
        <p:spPr>
          <a:xfrm>
            <a:off x="8702467" y="2396687"/>
            <a:ext cx="1038299" cy="442765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1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04788" y="186583"/>
            <a:ext cx="4861726" cy="698942"/>
          </a:xfrm>
        </p:spPr>
        <p:txBody>
          <a:bodyPr/>
          <a:lstStyle/>
          <a:p>
            <a:r>
              <a:rPr lang="en-US" sz="3600" dirty="0" smtClean="0"/>
              <a:t>Information in </a:t>
            </a:r>
            <a:r>
              <a:rPr lang="en-US" sz="3600" dirty="0" err="1" smtClean="0"/>
              <a:t>MySlice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1145" y="885525"/>
            <a:ext cx="521689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Address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Current-here </a:t>
            </a:r>
            <a:r>
              <a:rPr lang="en-US" sz="2000" dirty="0">
                <a:latin typeface="Sherman Sans Book"/>
              </a:rPr>
              <a:t>in </a:t>
            </a:r>
            <a:r>
              <a:rPr lang="en-US" sz="2000" dirty="0" smtClean="0">
                <a:latin typeface="Sherman Sans Book"/>
              </a:rPr>
              <a:t>Syracuse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Permanent-outside </a:t>
            </a:r>
            <a:r>
              <a:rPr lang="en-US" sz="2000" dirty="0">
                <a:latin typeface="Sherman Sans Book"/>
              </a:rPr>
              <a:t>the </a:t>
            </a:r>
            <a:r>
              <a:rPr lang="en-US" sz="2000" dirty="0" smtClean="0">
                <a:latin typeface="Sherman Sans Book"/>
              </a:rPr>
              <a:t>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Phone Number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Emergency </a:t>
            </a:r>
            <a:r>
              <a:rPr lang="en-US" sz="2000" dirty="0">
                <a:latin typeface="Sherman Sans Book"/>
              </a:rPr>
              <a:t>Contact Information </a:t>
            </a:r>
            <a:r>
              <a:rPr lang="en-US" dirty="0">
                <a:latin typeface="Sherman Sans Book"/>
              </a:rPr>
              <a:t/>
            </a:r>
            <a:br>
              <a:rPr lang="en-US" dirty="0">
                <a:latin typeface="Sherman Sans Book"/>
              </a:rPr>
            </a:br>
            <a:endParaRPr lang="en-US" dirty="0">
              <a:latin typeface="Sherman Sans Book"/>
            </a:endParaRPr>
          </a:p>
        </p:txBody>
      </p:sp>
      <p:pic>
        <p:nvPicPr>
          <p:cNvPr id="8" name="Picture 7" descr="MySlice Websit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924" y="2995639"/>
            <a:ext cx="2705100" cy="2924175"/>
          </a:xfrm>
          <a:prstGeom prst="rect">
            <a:avLst/>
          </a:prstGeom>
        </p:spPr>
      </p:pic>
      <p:pic>
        <p:nvPicPr>
          <p:cNvPr id="10" name="Picture 9" descr="MySlice Website Exampl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803" y="2923479"/>
            <a:ext cx="8000197" cy="1794283"/>
          </a:xfrm>
          <a:prstGeom prst="rect">
            <a:avLst/>
          </a:prstGeom>
        </p:spPr>
      </p:pic>
      <p:grpSp>
        <p:nvGrpSpPr>
          <p:cNvPr id="14" name="Group 13" descr="MySlice Website Example"/>
          <p:cNvGrpSpPr/>
          <p:nvPr/>
        </p:nvGrpSpPr>
        <p:grpSpPr>
          <a:xfrm>
            <a:off x="4191803" y="4776590"/>
            <a:ext cx="8000197" cy="1269474"/>
            <a:chOff x="4191803" y="4776590"/>
            <a:chExt cx="8000197" cy="1269474"/>
          </a:xfrm>
        </p:grpSpPr>
        <p:pic>
          <p:nvPicPr>
            <p:cNvPr id="11" name="Picture 10" descr="MySlice Information Exampl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1803" y="4776590"/>
              <a:ext cx="8000197" cy="126947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283242" y="5419023"/>
              <a:ext cx="500514" cy="4331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462378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62540" y="215459"/>
            <a:ext cx="10916652" cy="670066"/>
          </a:xfrm>
        </p:spPr>
        <p:txBody>
          <a:bodyPr/>
          <a:lstStyle/>
          <a:p>
            <a:r>
              <a:rPr lang="en-US" sz="3600" dirty="0" smtClean="0"/>
              <a:t>Full-time Registration 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540" y="952902"/>
            <a:ext cx="1107225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Grad Students-9 </a:t>
            </a:r>
            <a:r>
              <a:rPr lang="en-US" dirty="0">
                <a:latin typeface="Sherman Sans Book"/>
              </a:rPr>
              <a:t>credit </a:t>
            </a:r>
            <a:r>
              <a:rPr lang="en-US" dirty="0" smtClean="0">
                <a:latin typeface="Sherman Sans Book"/>
              </a:rPr>
              <a:t>hours each Fall and Spring semester</a:t>
            </a:r>
            <a:endParaRPr lang="en-US" dirty="0">
              <a:latin typeface="Sherman Sans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Sherman Sans Book"/>
              </a:rPr>
              <a:t>Usual Rule</a:t>
            </a:r>
            <a:r>
              <a:rPr lang="en-US" dirty="0" smtClean="0">
                <a:latin typeface="Sherman Sans Book"/>
              </a:rPr>
              <a:t>:  Only </a:t>
            </a:r>
            <a:r>
              <a:rPr lang="en-US" dirty="0">
                <a:latin typeface="Sherman Sans Book"/>
              </a:rPr>
              <a:t>one course can be taken online toward full-time registration (3 credits out of 9</a:t>
            </a:r>
            <a:r>
              <a:rPr lang="en-US" dirty="0" smtClean="0">
                <a:latin typeface="Sherman Sans Book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Sherman Sans Book"/>
              </a:rPr>
              <a:t>Spring 2021</a:t>
            </a:r>
            <a:r>
              <a:rPr lang="en-US" dirty="0" smtClean="0">
                <a:latin typeface="Sherman Sans Book"/>
              </a:rPr>
              <a:t>:  New students (not enrolled in the U.S. in March 2020) have the one online course limit relaxed; but cannot be 100% online; Continuing students (were enrolled in the U.S. in March 2020) can be registered for all online classes  </a:t>
            </a:r>
            <a:endParaRPr lang="en-US" dirty="0">
              <a:latin typeface="Sherman Sans Book"/>
            </a:endParaRPr>
          </a:p>
          <a:p>
            <a:endParaRPr lang="en-US" dirty="0" smtClean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Summer registration not required by immigration regulations</a:t>
            </a:r>
          </a:p>
          <a:p>
            <a:endParaRPr lang="en-US" dirty="0" smtClean="0">
              <a:latin typeface="Trebuchet MS" panose="020B0603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968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62540" y="215459"/>
            <a:ext cx="10916652" cy="670066"/>
          </a:xfrm>
        </p:spPr>
        <p:txBody>
          <a:bodyPr/>
          <a:lstStyle/>
          <a:p>
            <a:r>
              <a:rPr lang="en-US" sz="3600" dirty="0" smtClean="0"/>
              <a:t>Full-time Registration 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pic>
        <p:nvPicPr>
          <p:cNvPr id="14" name="Picture 13" descr="Websit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330" y="571293"/>
            <a:ext cx="6699614" cy="5459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540" y="952902"/>
            <a:ext cx="48046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Exceptions: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This Spring 2021 semester:  exempted from limitation of one online course rule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latin typeface="Sherman Sans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Final </a:t>
            </a:r>
            <a:r>
              <a:rPr lang="en-US" dirty="0">
                <a:latin typeface="Sherman Sans Book"/>
              </a:rPr>
              <a:t>semester-can be </a:t>
            </a:r>
            <a:r>
              <a:rPr lang="en-US" dirty="0" smtClean="0">
                <a:latin typeface="Sherman Sans Book"/>
              </a:rPr>
              <a:t>registered for less </a:t>
            </a:r>
            <a:r>
              <a:rPr lang="en-US" dirty="0">
                <a:latin typeface="Sherman Sans Book"/>
              </a:rPr>
              <a:t>than 9 credits if you </a:t>
            </a:r>
            <a:r>
              <a:rPr lang="en-US" dirty="0" smtClean="0">
                <a:latin typeface="Sherman Sans Book"/>
              </a:rPr>
              <a:t>need </a:t>
            </a:r>
            <a:r>
              <a:rPr lang="en-US" dirty="0">
                <a:latin typeface="Sherman Sans Book"/>
              </a:rPr>
              <a:t>less than 9 credits to complete your </a:t>
            </a:r>
            <a:r>
              <a:rPr lang="en-US" dirty="0" smtClean="0">
                <a:latin typeface="Sherman Sans Book"/>
              </a:rPr>
              <a:t>degree-need Last Semester Memo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latin typeface="Sherman Sans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Teaching </a:t>
            </a:r>
            <a:r>
              <a:rPr lang="en-US" dirty="0">
                <a:latin typeface="Sherman Sans Book"/>
              </a:rPr>
              <a:t>and Research </a:t>
            </a:r>
            <a:r>
              <a:rPr lang="en-US" dirty="0" smtClean="0">
                <a:latin typeface="Sherman Sans Book"/>
              </a:rPr>
              <a:t>Assistants</a:t>
            </a:r>
          </a:p>
          <a:p>
            <a:pPr lvl="1"/>
            <a:endParaRPr lang="en-US" dirty="0" smtClean="0">
              <a:latin typeface="Sherman Sans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Certificate </a:t>
            </a:r>
            <a:r>
              <a:rPr lang="en-US" dirty="0">
                <a:latin typeface="Sherman Sans Book"/>
              </a:rPr>
              <a:t>of Full-time </a:t>
            </a:r>
            <a:r>
              <a:rPr lang="en-US" dirty="0" smtClean="0">
                <a:latin typeface="Sherman Sans Book"/>
              </a:rPr>
              <a:t>Status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working </a:t>
            </a:r>
            <a:r>
              <a:rPr lang="en-US" dirty="0">
                <a:latin typeface="Sherman Sans Book"/>
              </a:rPr>
              <a:t>on thesis </a:t>
            </a:r>
            <a:r>
              <a:rPr lang="en-US" dirty="0" smtClean="0">
                <a:latin typeface="Sherman Sans Book"/>
              </a:rPr>
              <a:t>or dissertation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studying </a:t>
            </a:r>
            <a:r>
              <a:rPr lang="en-US" dirty="0">
                <a:latin typeface="Sherman Sans Book"/>
              </a:rPr>
              <a:t>for a qualifying </a:t>
            </a:r>
            <a:r>
              <a:rPr lang="en-US" dirty="0" smtClean="0">
                <a:latin typeface="Sherman Sans Book"/>
              </a:rPr>
              <a:t>exam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Internship</a:t>
            </a:r>
            <a:endParaRPr lang="en-US" dirty="0">
              <a:latin typeface="Sherman Sans Book"/>
            </a:endParaRPr>
          </a:p>
        </p:txBody>
      </p:sp>
      <p:cxnSp>
        <p:nvCxnSpPr>
          <p:cNvPr id="12" name="Straight Arrow Connector 11" descr="Arrow"/>
          <p:cNvCxnSpPr/>
          <p:nvPr/>
        </p:nvCxnSpPr>
        <p:spPr>
          <a:xfrm>
            <a:off x="5126385" y="4079469"/>
            <a:ext cx="827773" cy="0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 descr="Arrow"/>
          <p:cNvCxnSpPr/>
          <p:nvPr/>
        </p:nvCxnSpPr>
        <p:spPr>
          <a:xfrm>
            <a:off x="5126385" y="3888690"/>
            <a:ext cx="827773" cy="0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600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62540" y="215459"/>
            <a:ext cx="10916652" cy="670066"/>
          </a:xfrm>
        </p:spPr>
        <p:txBody>
          <a:bodyPr/>
          <a:lstStyle/>
          <a:p>
            <a:r>
              <a:rPr lang="en-US" sz="3600" dirty="0" smtClean="0"/>
              <a:t>Full-time Registration 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540" y="952902"/>
            <a:ext cx="110722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herman Sans Book"/>
              </a:rPr>
              <a:t>Undergraduates-12 credit </a:t>
            </a:r>
            <a:r>
              <a:rPr lang="en-US" dirty="0" smtClean="0">
                <a:latin typeface="Sherman Sans Book"/>
              </a:rPr>
              <a:t>hours each Fall and Spring</a:t>
            </a:r>
            <a:endParaRPr lang="en-US" dirty="0">
              <a:latin typeface="Sherman Sans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Sherman Sans Book"/>
              </a:rPr>
              <a:t>Usual Rule</a:t>
            </a:r>
            <a:r>
              <a:rPr lang="en-US" dirty="0" smtClean="0">
                <a:latin typeface="Sherman Sans Book"/>
              </a:rPr>
              <a:t>:  Only </a:t>
            </a:r>
            <a:r>
              <a:rPr lang="en-US" dirty="0">
                <a:latin typeface="Sherman Sans Book"/>
              </a:rPr>
              <a:t>one course can be taken online toward full-time registration (3 credits out of 12</a:t>
            </a:r>
            <a:r>
              <a:rPr lang="en-US" dirty="0" smtClean="0">
                <a:latin typeface="Sherman Sans Book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Sherman Sans Book"/>
              </a:rPr>
              <a:t>Spring 2021</a:t>
            </a:r>
            <a:r>
              <a:rPr lang="en-US" dirty="0" smtClean="0">
                <a:latin typeface="Sherman Sans Book"/>
              </a:rPr>
              <a:t>:  </a:t>
            </a:r>
            <a:r>
              <a:rPr lang="en-US" dirty="0">
                <a:latin typeface="Sherman Sans Book"/>
              </a:rPr>
              <a:t>New students (not enrolled in the U.S. in March 2020) have the one online course limit relaxed; but cannot be 100% online; Continuing students (were enrolled in the U.S. in March 2020) can be registered for all online classes  </a:t>
            </a:r>
            <a:r>
              <a:rPr lang="en-US" dirty="0" smtClean="0">
                <a:latin typeface="Sherman Sans Book"/>
              </a:rPr>
              <a:t>  </a:t>
            </a:r>
            <a:endParaRPr lang="en-US" dirty="0">
              <a:latin typeface="Sherman Sans Book"/>
            </a:endParaRPr>
          </a:p>
          <a:p>
            <a:endParaRPr lang="en-US" dirty="0" smtClean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Summer registration </a:t>
            </a:r>
            <a:r>
              <a:rPr lang="en-US" dirty="0">
                <a:latin typeface="Sherman Sans Book"/>
              </a:rPr>
              <a:t>not required by immigration </a:t>
            </a:r>
            <a:r>
              <a:rPr lang="en-US" dirty="0" smtClean="0">
                <a:latin typeface="Sherman Sans Book"/>
              </a:rPr>
              <a:t>regulations</a:t>
            </a:r>
          </a:p>
          <a:p>
            <a:endParaRPr lang="en-US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456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662540" y="215459"/>
            <a:ext cx="10916652" cy="670066"/>
          </a:xfrm>
        </p:spPr>
        <p:txBody>
          <a:bodyPr/>
          <a:lstStyle/>
          <a:p>
            <a:r>
              <a:rPr lang="en-US" sz="3600" dirty="0" smtClean="0"/>
              <a:t>Full-time Registration 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2540" y="952902"/>
            <a:ext cx="46217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Exceptions: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herman Sans Book"/>
              </a:rPr>
              <a:t>This </a:t>
            </a:r>
            <a:r>
              <a:rPr lang="en-US" dirty="0" smtClean="0">
                <a:latin typeface="Sherman Sans Book"/>
              </a:rPr>
              <a:t>Spring 2021 semester: exempted from the one online course limit</a:t>
            </a:r>
          </a:p>
          <a:p>
            <a:pPr lvl="1"/>
            <a:r>
              <a:rPr lang="en-US" dirty="0" smtClean="0">
                <a:latin typeface="Sherman Sans Book"/>
              </a:rPr>
              <a:t> </a:t>
            </a:r>
            <a:endParaRPr lang="en-US" dirty="0">
              <a:latin typeface="Sherman Sans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herman Sans Book"/>
              </a:rPr>
              <a:t>Final semester-can be registered for less than </a:t>
            </a:r>
            <a:r>
              <a:rPr lang="en-US" dirty="0" smtClean="0">
                <a:latin typeface="Sherman Sans Book"/>
              </a:rPr>
              <a:t>12 </a:t>
            </a:r>
            <a:r>
              <a:rPr lang="en-US" dirty="0">
                <a:latin typeface="Sherman Sans Book"/>
              </a:rPr>
              <a:t>credits if you </a:t>
            </a:r>
            <a:r>
              <a:rPr lang="en-US" dirty="0" smtClean="0">
                <a:latin typeface="Sherman Sans Book"/>
              </a:rPr>
              <a:t>need </a:t>
            </a:r>
            <a:r>
              <a:rPr lang="en-US" dirty="0">
                <a:latin typeface="Sherman Sans Book"/>
              </a:rPr>
              <a:t>less than </a:t>
            </a:r>
            <a:r>
              <a:rPr lang="en-US" dirty="0" smtClean="0">
                <a:latin typeface="Sherman Sans Book"/>
              </a:rPr>
              <a:t>12 </a:t>
            </a:r>
            <a:r>
              <a:rPr lang="en-US" dirty="0">
                <a:latin typeface="Sherman Sans Book"/>
              </a:rPr>
              <a:t>credits to complete your </a:t>
            </a:r>
            <a:r>
              <a:rPr lang="en-US" dirty="0" smtClean="0">
                <a:latin typeface="Sherman Sans Book"/>
              </a:rPr>
              <a:t>degree-need Last Semester Memo</a:t>
            </a:r>
            <a:endParaRPr lang="en-US" dirty="0">
              <a:latin typeface="Sherman Sans Book"/>
            </a:endParaRPr>
          </a:p>
          <a:p>
            <a:pPr lvl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0" name="Picture 9" descr="Websit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330" y="580918"/>
            <a:ext cx="6699614" cy="5459922"/>
          </a:xfrm>
          <a:prstGeom prst="rect">
            <a:avLst/>
          </a:prstGeom>
        </p:spPr>
      </p:pic>
      <p:cxnSp>
        <p:nvCxnSpPr>
          <p:cNvPr id="17" name="Straight Arrow Connector 16" descr="Arrow"/>
          <p:cNvCxnSpPr/>
          <p:nvPr/>
        </p:nvCxnSpPr>
        <p:spPr>
          <a:xfrm>
            <a:off x="5126385" y="4079469"/>
            <a:ext cx="827773" cy="0"/>
          </a:xfrm>
          <a:prstGeom prst="straightConnector1">
            <a:avLst/>
          </a:prstGeom>
          <a:ln w="38100">
            <a:solidFill>
              <a:srgbClr val="D445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228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547036" y="157706"/>
            <a:ext cx="8000197" cy="621940"/>
          </a:xfrm>
        </p:spPr>
        <p:txBody>
          <a:bodyPr/>
          <a:lstStyle/>
          <a:p>
            <a:r>
              <a:rPr lang="en-US" sz="3600" dirty="0" smtClean="0"/>
              <a:t>Full-time Registration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7036" y="856648"/>
            <a:ext cx="113101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herman Sans Book"/>
              </a:rPr>
              <a:t>Other Special Exceptions</a:t>
            </a:r>
            <a:r>
              <a:rPr lang="en-US" dirty="0">
                <a:latin typeface="Sherman Sans Book"/>
              </a:rPr>
              <a:t>:	</a:t>
            </a:r>
            <a:endParaRPr lang="en-US" dirty="0" smtClean="0">
              <a:latin typeface="Sherman Sans Book"/>
            </a:endParaRPr>
          </a:p>
          <a:p>
            <a:endParaRPr lang="en-US" dirty="0" smtClean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First Semester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Difficulty </a:t>
            </a:r>
            <a:r>
              <a:rPr lang="en-US" dirty="0">
                <a:latin typeface="Sherman Sans Book"/>
              </a:rPr>
              <a:t>with English </a:t>
            </a:r>
            <a:r>
              <a:rPr lang="en-US" dirty="0" smtClean="0">
                <a:latin typeface="Sherman Sans Book"/>
              </a:rPr>
              <a:t>Language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Unfamiliarity </a:t>
            </a:r>
            <a:r>
              <a:rPr lang="en-US" dirty="0">
                <a:latin typeface="Sherman Sans Book"/>
              </a:rPr>
              <a:t>with American teaching </a:t>
            </a:r>
            <a:r>
              <a:rPr lang="en-US" dirty="0" smtClean="0">
                <a:latin typeface="Sherman Sans Book"/>
              </a:rPr>
              <a:t>methods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Improper </a:t>
            </a:r>
            <a:r>
              <a:rPr lang="en-US" dirty="0">
                <a:latin typeface="Sherman Sans Book"/>
              </a:rPr>
              <a:t>Course Placement </a:t>
            </a:r>
            <a:endParaRPr lang="en-US" dirty="0" smtClean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Must </a:t>
            </a:r>
            <a:r>
              <a:rPr lang="en-US" dirty="0">
                <a:latin typeface="Sherman Sans Book"/>
              </a:rPr>
              <a:t>be documented by faculty member in </a:t>
            </a:r>
            <a:r>
              <a:rPr lang="en-US" dirty="0" smtClean="0">
                <a:latin typeface="Sherman Sans Book"/>
              </a:rPr>
              <a:t>writing</a:t>
            </a:r>
          </a:p>
          <a:p>
            <a:endParaRPr lang="en-US" dirty="0" smtClean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Medical Reasons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Must be documented by </a:t>
            </a:r>
            <a:r>
              <a:rPr lang="en-US" dirty="0">
                <a:latin typeface="Sherman Sans Book"/>
              </a:rPr>
              <a:t>licensed medical doctor, doctor of osteopathy, or licensed clinical psychologist </a:t>
            </a:r>
            <a:r>
              <a:rPr lang="en-US" dirty="0" smtClean="0">
                <a:latin typeface="Sherman Sans Book"/>
              </a:rPr>
              <a:t>  </a:t>
            </a:r>
            <a:endParaRPr lang="en-US" dirty="0">
              <a:latin typeface="Sherman Sans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Sherman Sans Book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  <a:latin typeface="Sherman Sans Book"/>
              </a:rPr>
              <a:t>Consult </a:t>
            </a:r>
            <a:r>
              <a:rPr lang="en-US" dirty="0">
                <a:solidFill>
                  <a:srgbClr val="FF0000"/>
                </a:solidFill>
                <a:latin typeface="Sherman Sans Book"/>
              </a:rPr>
              <a:t>with an advisor from the Center for International Services first!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613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556662" y="138455"/>
            <a:ext cx="4861726" cy="766319"/>
          </a:xfrm>
        </p:spPr>
        <p:txBody>
          <a:bodyPr/>
          <a:lstStyle/>
          <a:p>
            <a:r>
              <a:rPr lang="en-US" sz="3600" dirty="0" smtClean="0"/>
              <a:t>Employment</a:t>
            </a: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3019" y="750771"/>
            <a:ext cx="46297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herman Sans Book"/>
              </a:rPr>
              <a:t>First Year </a:t>
            </a:r>
            <a:r>
              <a:rPr lang="en-US" dirty="0" smtClean="0">
                <a:latin typeface="Sherman Sans Book"/>
              </a:rPr>
              <a:t>(two semesters) in </a:t>
            </a:r>
            <a:r>
              <a:rPr lang="en-US" dirty="0">
                <a:latin typeface="Sherman Sans Book"/>
              </a:rPr>
              <a:t>F-1 </a:t>
            </a:r>
            <a:r>
              <a:rPr lang="en-US" dirty="0" smtClean="0">
                <a:latin typeface="Sherman Sans Book"/>
              </a:rPr>
              <a:t>status limited </a:t>
            </a:r>
            <a:r>
              <a:rPr lang="en-US" dirty="0">
                <a:latin typeface="Sherman Sans Book"/>
              </a:rPr>
              <a:t>to On campus </a:t>
            </a:r>
            <a:r>
              <a:rPr lang="en-US" dirty="0" smtClean="0">
                <a:latin typeface="Sherman Sans Book"/>
              </a:rPr>
              <a:t>employment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20 </a:t>
            </a:r>
            <a:r>
              <a:rPr lang="en-US" dirty="0">
                <a:latin typeface="Sherman Sans Book"/>
              </a:rPr>
              <a:t>hours per week while school is in session</a:t>
            </a:r>
            <a:r>
              <a:rPr lang="en-US" dirty="0" smtClean="0">
                <a:latin typeface="Sherman Sans Book"/>
              </a:rPr>
              <a:t>; full-time </a:t>
            </a:r>
            <a:r>
              <a:rPr lang="en-US" dirty="0">
                <a:latin typeface="Sherman Sans Book"/>
              </a:rPr>
              <a:t>during </a:t>
            </a:r>
            <a:r>
              <a:rPr lang="en-US" dirty="0" smtClean="0">
                <a:latin typeface="Sherman Sans Book"/>
              </a:rPr>
              <a:t>breaks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On </a:t>
            </a:r>
            <a:r>
              <a:rPr lang="en-US" dirty="0">
                <a:latin typeface="Sherman Sans Book"/>
              </a:rPr>
              <a:t>Campus means on SU’s campus; paid by </a:t>
            </a:r>
            <a:r>
              <a:rPr lang="en-US" dirty="0" smtClean="0">
                <a:latin typeface="Sherman Sans Book"/>
              </a:rPr>
              <a:t>SU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Handshake</a:t>
            </a:r>
          </a:p>
          <a:p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14" name="Picture 13" descr="Handshak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413" y="750771"/>
            <a:ext cx="5418465" cy="51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40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herman Serif Book"/>
              </a:rPr>
              <a:t>Social Security Numbers</a:t>
            </a:r>
            <a:endParaRPr lang="en-US" dirty="0">
              <a:latin typeface="Sherman Serif Book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02872" y="1242747"/>
            <a:ext cx="103958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E3D3C"/>
                </a:solidFill>
                <a:latin typeface="Sherman Sans Book"/>
              </a:rPr>
              <a:t>Used for the purpose of tracking income to be taxed appropriately and eventually to earn retirement income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3E3D3C"/>
                </a:solidFill>
                <a:latin typeface="Sherman Sans Book"/>
              </a:rPr>
              <a:t>O</a:t>
            </a:r>
            <a:r>
              <a:rPr lang="en-US" sz="2000" dirty="0" smtClean="0">
                <a:solidFill>
                  <a:srgbClr val="3E3D3C"/>
                </a:solidFill>
                <a:latin typeface="Sherman Sans Book"/>
              </a:rPr>
              <a:t>nly eligible if working/employed-not needed to begin 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E3D3C"/>
                </a:solidFill>
                <a:latin typeface="Sherman Sans Book"/>
              </a:rPr>
              <a:t>Not needed to open a bank account, get a drivers license or obtain a credit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E3D3C"/>
                </a:solidFill>
                <a:latin typeface="Sherman Sans Book"/>
              </a:rPr>
              <a:t>Is not proof of identity – No photo on the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E3D3C"/>
                </a:solidFill>
                <a:latin typeface="Sherman Sans Book"/>
              </a:rPr>
              <a:t>Social Security Administration Offices are CLOSED-Social Security Number applications have to be done by mail through the Center for International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3E3D3C"/>
                </a:solidFill>
                <a:latin typeface="Sherman Sans Book"/>
              </a:rPr>
              <a:t>If you are hired on campus, Payroll will let the Center know and we will contact you with instructions</a:t>
            </a:r>
            <a:endParaRPr lang="en-US" sz="2000" dirty="0">
              <a:solidFill>
                <a:srgbClr val="3E3D3C"/>
              </a:solidFill>
              <a:latin typeface="Sherman Sans Book"/>
            </a:endParaRPr>
          </a:p>
        </p:txBody>
      </p:sp>
      <p:pic>
        <p:nvPicPr>
          <p:cNvPr id="5" name="Picture 4" descr="Social Security Card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484" y="3955983"/>
            <a:ext cx="4012096" cy="222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636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herman Serif Book"/>
              </a:rPr>
              <a:t>Employment</a:t>
            </a:r>
            <a:endParaRPr lang="en-US" dirty="0">
              <a:latin typeface="Sherman Serif Book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980464" y="1621795"/>
            <a:ext cx="6328711" cy="421600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Sherman Sans Book"/>
              </a:rPr>
              <a:t>F-1 and J-1 students may work on campus up to 20 hours per work while school is in session, full-time during breaks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Sherman Sans Book"/>
              </a:rPr>
              <a:t>Handshake</a:t>
            </a:r>
            <a:endParaRPr lang="en-US" sz="18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Sherman Sans Book"/>
              </a:rPr>
              <a:t>Employer Verification Form (EVF)-needed to apply for SSN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Sherman Sans Book"/>
              </a:rPr>
              <a:t>The Center for International Services will contact you when we receive an EVF from Student Employment and you are able to apply for an SSN</a:t>
            </a:r>
          </a:p>
          <a:p>
            <a:pPr lvl="1"/>
            <a:endParaRPr lang="en-US" sz="1600" dirty="0" smtClean="0">
              <a:solidFill>
                <a:srgbClr val="3E3D3C"/>
              </a:solidFill>
              <a:latin typeface="Sherman Sans Book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r>
              <a:rPr lang="en-US" dirty="0" smtClean="0">
                <a:latin typeface="Sherman Serif Book"/>
              </a:rPr>
              <a:t>On Campus Employment </a:t>
            </a:r>
            <a:endParaRPr lang="en-US" dirty="0">
              <a:latin typeface="Sherman Serif Book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pic>
        <p:nvPicPr>
          <p:cNvPr id="8" name="Picture 7" descr="Form Examp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175" y="1094048"/>
            <a:ext cx="4574516" cy="486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031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latin typeface="Sherman Serif Book"/>
              </a:rPr>
              <a:t>Center for International Services</a:t>
            </a:r>
            <a:endParaRPr lang="en-US" dirty="0">
              <a:latin typeface="Sherman Serif Book"/>
            </a:endParaRPr>
          </a:p>
        </p:txBody>
      </p:sp>
      <p:sp>
        <p:nvSpPr>
          <p:cNvPr id="1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smtClean="0">
                <a:latin typeface="Trebuchet MS" panose="020B0603020202020204" pitchFamily="34" charset="0"/>
              </a:rPr>
              <a:t>Center </a:t>
            </a:r>
            <a:r>
              <a:rPr lang="en-US" dirty="0">
                <a:latin typeface="Trebuchet MS" panose="020B0603020202020204" pitchFamily="34" charset="0"/>
              </a:rPr>
              <a:t>for International </a:t>
            </a:r>
            <a:r>
              <a:rPr lang="en-US" dirty="0" smtClean="0">
                <a:latin typeface="Trebuchet MS" panose="020B0603020202020204" pitchFamily="34" charset="0"/>
              </a:rPr>
              <a:t>Services</a:t>
            </a:r>
            <a:endParaRPr lang="en-US" dirty="0">
              <a:latin typeface="Trebuchet MS" panose="020B0603020202020204" pitchFamily="34" charset="0"/>
            </a:endParaRPr>
          </a:p>
        </p:txBody>
      </p:sp>
      <p:pic>
        <p:nvPicPr>
          <p:cNvPr id="8" name="Picture 7" descr="Center for International Servic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229" y="1398531"/>
            <a:ext cx="5846571" cy="3895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66800" y="1023730"/>
            <a:ext cx="4618383" cy="1631216"/>
          </a:xfrm>
          <a:prstGeom prst="rect">
            <a:avLst/>
          </a:prstGeom>
          <a:solidFill>
            <a:srgbClr val="D445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Sherman Sans Book"/>
              </a:rPr>
              <a:t>310 Walnut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corner of Walnut </a:t>
            </a:r>
            <a:r>
              <a:rPr lang="en-US" sz="2000" dirty="0" smtClean="0">
                <a:solidFill>
                  <a:schemeClr val="bg1"/>
                </a:solidFill>
                <a:latin typeface="Sherman Sans Book"/>
              </a:rPr>
              <a:t>Place and Waverly Avenue</a:t>
            </a:r>
            <a:endParaRPr lang="en-US" sz="2000" dirty="0">
              <a:solidFill>
                <a:schemeClr val="bg1"/>
              </a:solidFill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Sherman Sans Book"/>
              </a:rPr>
              <a:t>across the street from Bird Library and </a:t>
            </a:r>
            <a:r>
              <a:rPr lang="en-US" sz="2000" dirty="0" err="1">
                <a:solidFill>
                  <a:schemeClr val="bg1"/>
                </a:solidFill>
                <a:latin typeface="Sherman Sans Book"/>
              </a:rPr>
              <a:t>Schine</a:t>
            </a:r>
            <a:r>
              <a:rPr lang="en-US" sz="2000" dirty="0">
                <a:solidFill>
                  <a:schemeClr val="bg1"/>
                </a:solidFill>
                <a:latin typeface="Sherman Sans Book"/>
              </a:rPr>
              <a:t> Student Center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6800" y="2654946"/>
            <a:ext cx="46183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herman Sans Book"/>
              </a:rPr>
              <a:t>Hours:</a:t>
            </a:r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8:30 am - 5:00 pm</a:t>
            </a:r>
            <a:endParaRPr lang="en-US" sz="2000" dirty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herman Sans Book"/>
              </a:rPr>
              <a:t>Summer: 8:00 am - 4:30 pm</a:t>
            </a:r>
            <a:endParaRPr lang="en-US" sz="2000" dirty="0">
              <a:latin typeface="Sherman Sans Book"/>
            </a:endParaRPr>
          </a:p>
          <a:p>
            <a:endParaRPr lang="en-US" sz="2000" dirty="0" smtClean="0">
              <a:latin typeface="Sherman Sans Book"/>
            </a:endParaRPr>
          </a:p>
          <a:p>
            <a:r>
              <a:rPr lang="en-US" sz="2000" dirty="0" smtClean="0">
                <a:latin typeface="Sherman Sans Book"/>
              </a:rPr>
              <a:t>Phone</a:t>
            </a:r>
            <a:r>
              <a:rPr lang="en-US" sz="2000" dirty="0">
                <a:latin typeface="Sherman Sans Book"/>
              </a:rPr>
              <a:t>:  315-443-2457</a:t>
            </a:r>
          </a:p>
          <a:p>
            <a:endParaRPr lang="en-US" sz="2000" dirty="0" smtClean="0">
              <a:latin typeface="Sherman Sans Book"/>
            </a:endParaRPr>
          </a:p>
          <a:p>
            <a:r>
              <a:rPr lang="en-US" sz="2000" dirty="0" smtClean="0">
                <a:latin typeface="Sherman Sans Book"/>
              </a:rPr>
              <a:t>Email</a:t>
            </a:r>
            <a:r>
              <a:rPr lang="en-US" sz="2000" dirty="0">
                <a:latin typeface="Sherman Sans Book"/>
              </a:rPr>
              <a:t>:  </a:t>
            </a:r>
            <a:r>
              <a:rPr lang="en-US" sz="2000" dirty="0" smtClean="0">
                <a:latin typeface="Sherman Sans Book"/>
              </a:rPr>
              <a:t>international@syr.edu</a:t>
            </a:r>
            <a:endParaRPr lang="en-US" sz="2000" dirty="0">
              <a:latin typeface="Sherman Sans Book"/>
            </a:endParaRPr>
          </a:p>
          <a:p>
            <a:endParaRPr lang="en-US" sz="2000" dirty="0" smtClean="0">
              <a:latin typeface="Sherman Sans Book"/>
            </a:endParaRPr>
          </a:p>
          <a:p>
            <a:r>
              <a:rPr lang="en-US" sz="2000" dirty="0" smtClean="0">
                <a:latin typeface="Sherman Sans Book"/>
              </a:rPr>
              <a:t>Website</a:t>
            </a:r>
            <a:r>
              <a:rPr lang="en-US" sz="2000" dirty="0">
                <a:latin typeface="Sherman Sans Book"/>
              </a:rPr>
              <a:t>:  </a:t>
            </a:r>
            <a:r>
              <a:rPr lang="en-US" sz="2000" dirty="0" smtClean="0">
                <a:latin typeface="Sherman Sans Book"/>
              </a:rPr>
              <a:t>international.syr.edu</a:t>
            </a:r>
            <a:endParaRPr lang="en-US" sz="2000" dirty="0">
              <a:latin typeface="Sherman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12002633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566288" y="167331"/>
            <a:ext cx="8038698" cy="747069"/>
          </a:xfrm>
        </p:spPr>
        <p:txBody>
          <a:bodyPr/>
          <a:lstStyle/>
          <a:p>
            <a:r>
              <a:rPr lang="en-US" sz="3600" dirty="0" smtClean="0"/>
              <a:t>Employment</a:t>
            </a:r>
            <a:endParaRPr lang="en-US" sz="36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6288" y="909437"/>
            <a:ext cx="100017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herman Sans Book"/>
              </a:rPr>
              <a:t>After two semesters (Fall and Spring, Spring and </a:t>
            </a:r>
            <a:r>
              <a:rPr lang="en-US" dirty="0" smtClean="0">
                <a:latin typeface="Sherman Sans Book"/>
              </a:rPr>
              <a:t>Fall)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Eligible </a:t>
            </a:r>
            <a:r>
              <a:rPr lang="en-US" dirty="0">
                <a:latin typeface="Sherman Sans Book"/>
              </a:rPr>
              <a:t>for </a:t>
            </a:r>
            <a:endParaRPr lang="en-US" dirty="0" smtClean="0">
              <a:latin typeface="Sherman Sans Book"/>
            </a:endParaRPr>
          </a:p>
          <a:p>
            <a:pPr lvl="1"/>
            <a:r>
              <a:rPr lang="en-US" dirty="0" smtClean="0">
                <a:latin typeface="Sherman Sans Book"/>
              </a:rPr>
              <a:t>F-1s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Curricular </a:t>
            </a:r>
            <a:r>
              <a:rPr lang="en-US" dirty="0">
                <a:latin typeface="Sherman Sans Book"/>
              </a:rPr>
              <a:t>Practical </a:t>
            </a:r>
            <a:r>
              <a:rPr lang="en-US" dirty="0" smtClean="0">
                <a:latin typeface="Sherman Sans Book"/>
              </a:rPr>
              <a:t>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Optional </a:t>
            </a:r>
            <a:r>
              <a:rPr lang="en-US" dirty="0">
                <a:latin typeface="Sherman Sans Book"/>
              </a:rPr>
              <a:t>Practical </a:t>
            </a:r>
            <a:r>
              <a:rPr lang="en-US" dirty="0" smtClean="0">
                <a:latin typeface="Sherman Sans Book"/>
              </a:rPr>
              <a:t>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Economic </a:t>
            </a:r>
            <a:r>
              <a:rPr lang="en-US" dirty="0">
                <a:latin typeface="Sherman Sans Book"/>
              </a:rPr>
              <a:t>Necessity </a:t>
            </a:r>
            <a:endParaRPr lang="en-US" dirty="0" smtClean="0">
              <a:latin typeface="Sherman Sans Book"/>
            </a:endParaRPr>
          </a:p>
          <a:p>
            <a:pPr lvl="1"/>
            <a:r>
              <a:rPr lang="en-US" dirty="0" smtClean="0">
                <a:latin typeface="Sherman Sans Book"/>
              </a:rPr>
              <a:t>J-1s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Academic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Sherman Sans Book"/>
              </a:rPr>
              <a:t>Economic Necessity </a:t>
            </a:r>
          </a:p>
          <a:p>
            <a:pPr lvl="1"/>
            <a:endParaRPr lang="en-US" dirty="0">
              <a:latin typeface="Trebuchet MS" panose="020B0603020202020204" pitchFamily="34" charset="0"/>
            </a:endParaRPr>
          </a:p>
        </p:txBody>
      </p:sp>
      <p:grpSp>
        <p:nvGrpSpPr>
          <p:cNvPr id="16" name="Group 15" descr="Directional Arrows"/>
          <p:cNvGrpSpPr/>
          <p:nvPr/>
        </p:nvGrpSpPr>
        <p:grpSpPr>
          <a:xfrm>
            <a:off x="4381285" y="3962885"/>
            <a:ext cx="4860758" cy="1925052"/>
            <a:chOff x="4400998" y="1600390"/>
            <a:chExt cx="4860758" cy="1925052"/>
          </a:xfrm>
        </p:grpSpPr>
        <p:sp>
          <p:nvSpPr>
            <p:cNvPr id="2" name="Left-Right Arrow 1"/>
            <p:cNvSpPr/>
            <p:nvPr/>
          </p:nvSpPr>
          <p:spPr>
            <a:xfrm>
              <a:off x="4400998" y="1600390"/>
              <a:ext cx="4860758" cy="1925052"/>
            </a:xfrm>
            <a:prstGeom prst="left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 descr="Curricular Practical Training&#10;"/>
            <p:cNvSpPr txBox="1"/>
            <p:nvPr/>
          </p:nvSpPr>
          <p:spPr>
            <a:xfrm>
              <a:off x="5263812" y="2079319"/>
              <a:ext cx="14149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Sherman Sans Book"/>
                </a:rPr>
                <a:t>Curricular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Sherman Sans Book"/>
                </a:rPr>
                <a:t>Practical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Sherman Sans Book"/>
                </a:rPr>
                <a:t>Training</a:t>
              </a:r>
              <a:endParaRPr lang="en-US" dirty="0">
                <a:solidFill>
                  <a:schemeClr val="bg1"/>
                </a:solidFill>
                <a:latin typeface="Sherman Sans Book"/>
              </a:endParaRPr>
            </a:p>
          </p:txBody>
        </p:sp>
        <p:sp>
          <p:nvSpPr>
            <p:cNvPr id="15" name="TextBox 14" descr="Optional Practical Training&#10;"/>
            <p:cNvSpPr txBox="1"/>
            <p:nvPr/>
          </p:nvSpPr>
          <p:spPr>
            <a:xfrm>
              <a:off x="7357910" y="2093349"/>
              <a:ext cx="14149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Sherman Sans Book"/>
                </a:rPr>
                <a:t>Optional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Sherman Sans Book"/>
                </a:rPr>
                <a:t>Practical</a:t>
              </a:r>
            </a:p>
            <a:p>
              <a:r>
                <a:rPr lang="en-US" dirty="0" smtClean="0">
                  <a:solidFill>
                    <a:schemeClr val="bg1"/>
                  </a:solidFill>
                  <a:latin typeface="Sherman Sans Book"/>
                </a:rPr>
                <a:t>Training</a:t>
              </a:r>
              <a:endParaRPr lang="en-US" dirty="0">
                <a:solidFill>
                  <a:schemeClr val="bg1"/>
                </a:solidFill>
                <a:latin typeface="Sherman Sans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6082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547036" y="94033"/>
            <a:ext cx="10743397" cy="679692"/>
          </a:xfrm>
        </p:spPr>
        <p:txBody>
          <a:bodyPr/>
          <a:lstStyle/>
          <a:p>
            <a:r>
              <a:rPr lang="en-US" sz="3600" dirty="0" smtClean="0"/>
              <a:t>Individual Taxpayer Identification Numbers (ITINs)</a:t>
            </a:r>
            <a:br>
              <a:rPr lang="en-US" sz="3600" dirty="0" smtClean="0"/>
            </a:b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518" y="773725"/>
            <a:ext cx="7392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herman Sans Book"/>
              </a:rPr>
              <a:t>Fellowship and Scholarship holders only </a:t>
            </a:r>
            <a:endParaRPr lang="en-US" dirty="0" smtClean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NOT if only receiving a reduction in your tuition that may be called a scholarship on your I-20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herman Sans Book"/>
              </a:rPr>
              <a:t>Information </a:t>
            </a:r>
            <a:r>
              <a:rPr lang="en-US" dirty="0">
                <a:latin typeface="Sherman Sans Book"/>
              </a:rPr>
              <a:t>on </a:t>
            </a:r>
            <a:r>
              <a:rPr lang="en-US" dirty="0" smtClean="0">
                <a:latin typeface="Sherman Sans Book"/>
              </a:rPr>
              <a:t>the Center for International Services website </a:t>
            </a:r>
            <a:r>
              <a:rPr lang="en-US" dirty="0">
                <a:latin typeface="Sherman Sans Book"/>
              </a:rPr>
              <a:t>website</a:t>
            </a:r>
          </a:p>
        </p:txBody>
      </p:sp>
      <p:pic>
        <p:nvPicPr>
          <p:cNvPr id="8" name="Picture 7" descr="Websit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426" y="1974054"/>
            <a:ext cx="6344336" cy="407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28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547037" y="167332"/>
            <a:ext cx="4861726" cy="650815"/>
          </a:xfrm>
        </p:spPr>
        <p:txBody>
          <a:bodyPr/>
          <a:lstStyle/>
          <a:p>
            <a:r>
              <a:rPr lang="en-US" sz="3600" dirty="0" smtClean="0"/>
              <a:t>Dependents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32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4518" y="818147"/>
            <a:ext cx="563931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Sherman Sans Book"/>
              </a:rPr>
              <a:t>Spouses and Children under 21 yrs. of </a:t>
            </a:r>
            <a:r>
              <a:rPr lang="en-US" sz="2200" dirty="0" smtClean="0">
                <a:latin typeface="Sherman Sans Book"/>
              </a:rPr>
              <a:t>age-not mother, father, sister, brother, grandma,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Sherman Sans Book"/>
              </a:rPr>
              <a:t>Dependent </a:t>
            </a:r>
            <a:r>
              <a:rPr lang="en-US" sz="2200" dirty="0">
                <a:latin typeface="Sherman Sans Book"/>
              </a:rPr>
              <a:t>Request Form </a:t>
            </a:r>
            <a:r>
              <a:rPr lang="en-US" sz="2200" dirty="0" smtClean="0">
                <a:latin typeface="Sherman Sans Book"/>
              </a:rPr>
              <a:t>on the Center for International Services </a:t>
            </a:r>
            <a:r>
              <a:rPr lang="en-US" sz="2200" dirty="0">
                <a:latin typeface="Sherman Sans Book"/>
              </a:rPr>
              <a:t>w</a:t>
            </a:r>
            <a:r>
              <a:rPr lang="en-US" sz="2200" dirty="0" smtClean="0">
                <a:latin typeface="Sherman Sans Book"/>
              </a:rPr>
              <a:t>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Sherman Sans Book"/>
              </a:rPr>
              <a:t>Must submit financial support documentation &amp; health insurance to bring dependents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Sherman Sans Book"/>
              </a:rPr>
              <a:t>Their legal status is linked to your 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Sherman Sans Book"/>
              </a:rPr>
              <a:t>F-2s cannot seek employment; J-2s 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Sherman Sans Book"/>
              </a:rPr>
              <a:t>F-2s cannot enroll in full-time course of study or degree program, except K-12; J-2s can enroll full-time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603020202020204" pitchFamily="34" charset="0"/>
            </a:endParaRPr>
          </a:p>
        </p:txBody>
      </p:sp>
      <p:pic>
        <p:nvPicPr>
          <p:cNvPr id="6" name="Picture 5" descr="Website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829" y="1673117"/>
            <a:ext cx="5660057" cy="38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45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Leaves of Absence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1066800" y="1172818"/>
            <a:ext cx="4554354" cy="4350350"/>
          </a:xfrm>
        </p:spPr>
        <p:txBody>
          <a:bodyPr/>
          <a:lstStyle/>
          <a:p>
            <a:r>
              <a:rPr lang="en-US" sz="2400" dirty="0" smtClean="0">
                <a:latin typeface="Sherman Sans Book"/>
              </a:rPr>
              <a:t>Medical: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M</a:t>
            </a:r>
            <a:r>
              <a:rPr lang="en-US" sz="2400" dirty="0" smtClean="0">
                <a:latin typeface="Sherman Sans Book"/>
              </a:rPr>
              <a:t>ust submit written recommendation from a licensed physician, clinical psychologist or doctor of osteopathy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M</a:t>
            </a:r>
            <a:r>
              <a:rPr lang="en-US" sz="2400" dirty="0" smtClean="0">
                <a:latin typeface="Sherman Sans Book"/>
              </a:rPr>
              <a:t>ay remain in the U.S. while on an approved Medical Leave of Absence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11664" y="1172818"/>
            <a:ext cx="47067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herman Sans Book"/>
              </a:rPr>
              <a:t>Personal: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M</a:t>
            </a:r>
            <a:r>
              <a:rPr lang="en-US" sz="2400" dirty="0" smtClean="0">
                <a:latin typeface="Sherman Sans Book"/>
              </a:rPr>
              <a:t>ust </a:t>
            </a:r>
            <a:r>
              <a:rPr lang="en-US" sz="2400" dirty="0">
                <a:latin typeface="Sherman Sans Book"/>
              </a:rPr>
              <a:t>begin with academic </a:t>
            </a:r>
            <a:r>
              <a:rPr lang="en-US" sz="2400" dirty="0" smtClean="0">
                <a:latin typeface="Sherman Sans Book"/>
              </a:rPr>
              <a:t>department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F-1 </a:t>
            </a:r>
            <a:r>
              <a:rPr lang="en-US" sz="2400" dirty="0">
                <a:latin typeface="Sherman Sans Book"/>
              </a:rPr>
              <a:t>status will be </a:t>
            </a:r>
            <a:r>
              <a:rPr lang="en-US" sz="2400" dirty="0" smtClean="0">
                <a:latin typeface="Sherman Sans Book"/>
              </a:rPr>
              <a:t>terminated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M</a:t>
            </a:r>
            <a:r>
              <a:rPr lang="en-US" sz="2400" dirty="0" smtClean="0">
                <a:latin typeface="Sherman Sans Book"/>
              </a:rPr>
              <a:t>ay </a:t>
            </a:r>
            <a:r>
              <a:rPr lang="en-US" sz="2400" dirty="0">
                <a:latin typeface="Sherman Sans Book"/>
              </a:rPr>
              <a:t>not remain in the U.S. while on a Personal Leave of Absence</a:t>
            </a:r>
          </a:p>
        </p:txBody>
      </p:sp>
    </p:spTree>
    <p:extLst>
      <p:ext uri="{BB962C8B-B14F-4D97-AF65-F5344CB8AC3E}">
        <p14:creationId xmlns:p14="http://schemas.microsoft.com/office/powerpoint/2010/main" val="10512349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international.syr.edu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pic>
        <p:nvPicPr>
          <p:cNvPr id="4" name="Picture 3" descr="Center for International Services Websi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215" y="1152432"/>
            <a:ext cx="6865169" cy="491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745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>
            <a:spLocks noGrp="1"/>
          </p:cNvSpPr>
          <p:nvPr>
            <p:ph type="sldNum" sz="quarter" idx="10"/>
          </p:nvPr>
        </p:nvSpPr>
        <p:spPr>
          <a:xfrm>
            <a:off x="11126362" y="6325460"/>
            <a:ext cx="608437" cy="368300"/>
          </a:xfrm>
        </p:spPr>
        <p:txBody>
          <a:bodyPr/>
          <a:lstStyle/>
          <a:p>
            <a:fld id="{F343A32A-436A-8143-8894-653E9845785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Slide Titl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Center for International Services</a:t>
            </a:r>
            <a:endParaRPr lang="en-US" dirty="0"/>
          </a:p>
        </p:txBody>
      </p:sp>
      <p:sp>
        <p:nvSpPr>
          <p:cNvPr id="5" name="Division Name, if applicable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1000965"/>
            <a:ext cx="92830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herman Sans Book"/>
              </a:rPr>
              <a:t>Advisor on Call: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Monday-Friday, 11 am-3 </a:t>
            </a:r>
            <a:r>
              <a:rPr lang="en-US" sz="2000" dirty="0" smtClean="0">
                <a:latin typeface="Sherman Sans Book"/>
              </a:rPr>
              <a:t>pm</a:t>
            </a:r>
          </a:p>
          <a:p>
            <a:r>
              <a:rPr lang="en-US" sz="2000" dirty="0" smtClean="0">
                <a:latin typeface="Sherman Sans Book"/>
              </a:rPr>
              <a:t>In person, By Phone, via Zoom, Teams, or Skype</a:t>
            </a:r>
            <a:endParaRPr lang="en-US" sz="2000" dirty="0">
              <a:latin typeface="Sherman Sans Book"/>
            </a:endParaRPr>
          </a:p>
          <a:p>
            <a:endParaRPr lang="en-US" sz="2000" dirty="0" smtClean="0">
              <a:latin typeface="Sherman Sans Book"/>
            </a:endParaRPr>
          </a:p>
          <a:p>
            <a:r>
              <a:rPr lang="en-US" sz="2000" dirty="0" smtClean="0">
                <a:latin typeface="Sherman Sans Book"/>
              </a:rPr>
              <a:t>Informational </a:t>
            </a:r>
            <a:r>
              <a:rPr lang="en-US" sz="2000" dirty="0">
                <a:latin typeface="Sherman Sans Book"/>
              </a:rPr>
              <a:t>Seminars: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Curricular and Optional Practical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Sherman Sans Book"/>
              </a:rPr>
              <a:t>1st &amp; 3rd </a:t>
            </a:r>
            <a:r>
              <a:rPr lang="en-US" sz="2000" dirty="0" smtClean="0">
                <a:latin typeface="Sherman Sans Book"/>
              </a:rPr>
              <a:t>Wednesday</a:t>
            </a:r>
            <a:r>
              <a:rPr lang="en-US" sz="2000" dirty="0">
                <a:latin typeface="Sherman Sans Book"/>
              </a:rPr>
              <a:t>, 2nd Friday every month</a:t>
            </a:r>
          </a:p>
          <a:p>
            <a:r>
              <a:rPr lang="en-US" sz="2000" dirty="0" smtClean="0">
                <a:latin typeface="Sherman Sans Book"/>
              </a:rPr>
              <a:t>In person and via Zoom</a:t>
            </a:r>
          </a:p>
          <a:p>
            <a:endParaRPr lang="en-US" sz="2000" dirty="0" smtClean="0">
              <a:latin typeface="Sherman Sans Book"/>
            </a:endParaRPr>
          </a:p>
          <a:p>
            <a:r>
              <a:rPr lang="en-US" sz="2000" dirty="0" smtClean="0">
                <a:latin typeface="Sherman Sans Book"/>
              </a:rPr>
              <a:t>Newsletter –every other week</a:t>
            </a:r>
            <a:endParaRPr lang="en-US" sz="2000" dirty="0">
              <a:latin typeface="Sherman Sans Book"/>
            </a:endParaRPr>
          </a:p>
        </p:txBody>
      </p:sp>
      <p:pic>
        <p:nvPicPr>
          <p:cNvPr id="11" name="Picture 10" descr="Center for International Services Newslett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802" y="2291897"/>
            <a:ext cx="5119778" cy="19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570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19275" y="1851354"/>
            <a:ext cx="4002156" cy="1812235"/>
          </a:xfrm>
        </p:spPr>
        <p:txBody>
          <a:bodyPr/>
          <a:lstStyle/>
          <a:p>
            <a:r>
              <a:rPr lang="en-US" dirty="0" smtClean="0"/>
              <a:t>Tour of Documents</a:t>
            </a:r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pic>
        <p:nvPicPr>
          <p:cNvPr id="7" name="Picture 6" descr="Passpor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04912">
            <a:off x="4398623" y="666572"/>
            <a:ext cx="1602731" cy="2286000"/>
          </a:xfrm>
          <a:prstGeom prst="rect">
            <a:avLst/>
          </a:prstGeom>
        </p:spPr>
      </p:pic>
      <p:pic>
        <p:nvPicPr>
          <p:cNvPr id="8" name="Picture 7" descr="Passport Examp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636" y="270248"/>
            <a:ext cx="1678825" cy="2286000"/>
          </a:xfrm>
          <a:prstGeom prst="rect">
            <a:avLst/>
          </a:prstGeom>
        </p:spPr>
      </p:pic>
      <p:pic>
        <p:nvPicPr>
          <p:cNvPr id="9" name="Picture 8" descr="Passport Example"/>
          <p:cNvPicPr>
            <a:picLocks noChangeAspect="1"/>
          </p:cNvPicPr>
          <p:nvPr/>
        </p:nvPicPr>
        <p:blipFill rotWithShape="1">
          <a:blip r:embed="rId5"/>
          <a:srcRect l="29737" t="4608" r="30014" b="5391"/>
          <a:stretch/>
        </p:blipFill>
        <p:spPr>
          <a:xfrm rot="1120770">
            <a:off x="7053847" y="863251"/>
            <a:ext cx="1610138" cy="2286000"/>
          </a:xfrm>
          <a:prstGeom prst="rect">
            <a:avLst/>
          </a:prstGeom>
        </p:spPr>
      </p:pic>
      <p:pic>
        <p:nvPicPr>
          <p:cNvPr id="11" name="Picture 10" descr="Document Example&#10;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27254">
            <a:off x="5242087" y="3225641"/>
            <a:ext cx="1960686" cy="2506585"/>
          </a:xfrm>
          <a:prstGeom prst="rect">
            <a:avLst/>
          </a:prstGeom>
        </p:spPr>
      </p:pic>
      <p:pic>
        <p:nvPicPr>
          <p:cNvPr id="14" name="Picture 13" descr="Document Exampl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59074">
            <a:off x="9335636" y="3696435"/>
            <a:ext cx="2186479" cy="1564999"/>
          </a:xfrm>
          <a:prstGeom prst="rect">
            <a:avLst/>
          </a:prstGeom>
        </p:spPr>
      </p:pic>
      <p:pic>
        <p:nvPicPr>
          <p:cNvPr id="2" name="Picture 1" descr="Visa Examp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32049">
            <a:off x="9209537" y="932505"/>
            <a:ext cx="2676617" cy="182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3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Section Title"/>
          <p:cNvSpPr>
            <a:spLocks noGrp="1"/>
          </p:cNvSpPr>
          <p:nvPr>
            <p:ph type="title"/>
          </p:nvPr>
        </p:nvSpPr>
        <p:spPr>
          <a:xfrm>
            <a:off x="1066801" y="854110"/>
            <a:ext cx="4569012" cy="5154804"/>
          </a:xfrm>
        </p:spPr>
        <p:txBody>
          <a:bodyPr/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66801" y="152615"/>
            <a:ext cx="510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44500"/>
                </a:solidFill>
                <a:latin typeface="Sherman Serif Book"/>
              </a:rPr>
              <a:t>Passport</a:t>
            </a:r>
            <a:endParaRPr lang="en-US" sz="3600" dirty="0">
              <a:solidFill>
                <a:srgbClr val="D44500"/>
              </a:solidFill>
              <a:latin typeface="Sherman Serif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2817" y="1003852"/>
            <a:ext cx="491987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Sherman Sans Book"/>
              </a:rPr>
              <a:t>Know your passport </a:t>
            </a:r>
            <a:r>
              <a:rPr lang="en-US" sz="2800" dirty="0">
                <a:latin typeface="Sherman Sans Book"/>
              </a:rPr>
              <a:t>expiration </a:t>
            </a:r>
            <a:r>
              <a:rPr lang="en-US" sz="2800" dirty="0" smtClean="0">
                <a:latin typeface="Sherman Sans Book"/>
              </a:rPr>
              <a:t>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Sherman Sans Book"/>
              </a:rPr>
              <a:t>Your passport needs </a:t>
            </a:r>
            <a:r>
              <a:rPr lang="en-US" sz="2800" dirty="0">
                <a:latin typeface="Sherman Sans Book"/>
              </a:rPr>
              <a:t>to be valid for at least 6 months into the future when entering the </a:t>
            </a:r>
            <a:r>
              <a:rPr lang="en-US" sz="2800" dirty="0" smtClean="0">
                <a:latin typeface="Sherman Sans Book"/>
              </a:rPr>
              <a:t>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Sherman Sans Book"/>
              </a:rPr>
              <a:t>R</a:t>
            </a:r>
            <a:r>
              <a:rPr lang="en-US" sz="2800" dirty="0" smtClean="0">
                <a:latin typeface="Sherman Sans Book"/>
              </a:rPr>
              <a:t>eplace </a:t>
            </a:r>
            <a:r>
              <a:rPr lang="en-US" sz="2800" dirty="0">
                <a:latin typeface="Sherman Sans Book"/>
              </a:rPr>
              <a:t>at your Consulate in New York City or Embassy in Washington, DC</a:t>
            </a:r>
          </a:p>
        </p:txBody>
      </p:sp>
      <p:pic>
        <p:nvPicPr>
          <p:cNvPr id="8" name="Picture 7" descr="Passport Examp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201" y="1003852"/>
            <a:ext cx="5880453" cy="4217600"/>
          </a:xfrm>
          <a:prstGeom prst="rect">
            <a:avLst/>
          </a:prstGeom>
        </p:spPr>
      </p:pic>
      <p:sp>
        <p:nvSpPr>
          <p:cNvPr id="7" name="Oval 6" descr="Oval"/>
          <p:cNvSpPr/>
          <p:nvPr/>
        </p:nvSpPr>
        <p:spPr>
          <a:xfrm>
            <a:off x="9740429" y="2765380"/>
            <a:ext cx="1520687" cy="447261"/>
          </a:xfrm>
          <a:prstGeom prst="ellipse">
            <a:avLst/>
          </a:prstGeom>
          <a:noFill/>
          <a:ln w="5715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77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53548" y="168965"/>
            <a:ext cx="4651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D44500"/>
                </a:solidFill>
                <a:latin typeface="Sherman Serif Book"/>
              </a:rPr>
              <a:t>Visa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766" y="815296"/>
            <a:ext cx="58541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Know expiration date and Number of </a:t>
            </a:r>
            <a:r>
              <a:rPr lang="en-US" sz="2400" dirty="0" smtClean="0">
                <a:latin typeface="Sherman Sans Book"/>
              </a:rPr>
              <a:t>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N</a:t>
            </a:r>
            <a:r>
              <a:rPr lang="en-US" sz="2400" dirty="0" smtClean="0">
                <a:latin typeface="Sherman Sans Book"/>
              </a:rPr>
              <a:t>eeds </a:t>
            </a:r>
            <a:r>
              <a:rPr lang="en-US" sz="2400" dirty="0">
                <a:latin typeface="Sherman Sans Book"/>
              </a:rPr>
              <a:t>to be valid when entering the U.S</a:t>
            </a:r>
            <a:r>
              <a:rPr lang="en-US" sz="2400" dirty="0" smtClean="0">
                <a:latin typeface="Sherman Sans Book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Number of </a:t>
            </a:r>
            <a:r>
              <a:rPr lang="en-US" sz="2400" dirty="0">
                <a:latin typeface="Sherman Sans Book"/>
              </a:rPr>
              <a:t>entries and length determined by diplomatic </a:t>
            </a:r>
            <a:r>
              <a:rPr lang="en-US" sz="2400" dirty="0" smtClean="0">
                <a:latin typeface="Sherman Sans Book"/>
              </a:rPr>
              <a:t>agreements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Sherman Sans Book"/>
              </a:rPr>
              <a:t>C</a:t>
            </a:r>
            <a:r>
              <a:rPr lang="en-US" sz="2400" dirty="0" smtClean="0">
                <a:latin typeface="Sherman Sans Book"/>
              </a:rPr>
              <a:t>an </a:t>
            </a:r>
            <a:r>
              <a:rPr lang="en-US" sz="2400" dirty="0">
                <a:latin typeface="Sherman Sans Book"/>
              </a:rPr>
              <a:t>only be renewed at a U.S. Embassy or Consulate-all located outside the U.S. </a:t>
            </a:r>
            <a:endParaRPr lang="en-US" sz="2400" dirty="0" smtClean="0">
              <a:latin typeface="Sherman Sans Book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Visa </a:t>
            </a:r>
            <a:r>
              <a:rPr lang="en-US" sz="2400" dirty="0">
                <a:latin typeface="Sherman Sans Book"/>
              </a:rPr>
              <a:t>cannot be renewed </a:t>
            </a:r>
            <a:r>
              <a:rPr lang="en-US" sz="2400" dirty="0" smtClean="0">
                <a:latin typeface="Sherman Sans Book"/>
              </a:rPr>
              <a:t>inside </a:t>
            </a:r>
            <a:r>
              <a:rPr lang="en-US" sz="2400" dirty="0">
                <a:latin typeface="Sherman Sans Book"/>
              </a:rPr>
              <a:t>the </a:t>
            </a:r>
            <a:r>
              <a:rPr lang="en-US" sz="2400" dirty="0" smtClean="0">
                <a:latin typeface="Sherman Sans Book"/>
              </a:rPr>
              <a:t>U.S.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Can </a:t>
            </a:r>
            <a:r>
              <a:rPr lang="en-US" sz="2400" dirty="0">
                <a:latin typeface="Sherman Sans Book"/>
              </a:rPr>
              <a:t>expire while in the U.S. </a:t>
            </a:r>
          </a:p>
        </p:txBody>
      </p:sp>
      <p:pic>
        <p:nvPicPr>
          <p:cNvPr id="8" name="Picture 7" descr="Vis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696" y="1394914"/>
            <a:ext cx="4827103" cy="3293788"/>
          </a:xfrm>
          <a:prstGeom prst="rect">
            <a:avLst/>
          </a:prstGeom>
        </p:spPr>
      </p:pic>
      <p:sp>
        <p:nvSpPr>
          <p:cNvPr id="9" name="Oval 8" descr="Oval"/>
          <p:cNvSpPr/>
          <p:nvPr/>
        </p:nvSpPr>
        <p:spPr>
          <a:xfrm>
            <a:off x="9978886" y="3041808"/>
            <a:ext cx="944218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 descr="Oval"/>
          <p:cNvSpPr/>
          <p:nvPr/>
        </p:nvSpPr>
        <p:spPr>
          <a:xfrm>
            <a:off x="8289257" y="2942482"/>
            <a:ext cx="556546" cy="467139"/>
          </a:xfrm>
          <a:prstGeom prst="ellipse">
            <a:avLst/>
          </a:prstGeom>
          <a:noFill/>
          <a:ln w="3810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0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53548" y="168965"/>
            <a:ext cx="10525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44500"/>
                </a:solidFill>
                <a:latin typeface="Sherman Serif Book"/>
              </a:rPr>
              <a:t>Two Year Home Residency Requirement</a:t>
            </a:r>
            <a:endParaRPr lang="en-US" sz="3600" dirty="0">
              <a:solidFill>
                <a:srgbClr val="D44500"/>
              </a:solidFill>
              <a:latin typeface="Sherman Serif Book"/>
            </a:endParaRPr>
          </a:p>
        </p:txBody>
      </p:sp>
      <p:pic>
        <p:nvPicPr>
          <p:cNvPr id="10" name="Picture 2" descr="Image result for j-1 v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84" y="1495519"/>
            <a:ext cx="5025885" cy="33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 descr="Oval"/>
          <p:cNvSpPr/>
          <p:nvPr/>
        </p:nvSpPr>
        <p:spPr>
          <a:xfrm>
            <a:off x="7921591" y="3474628"/>
            <a:ext cx="3002640" cy="760396"/>
          </a:xfrm>
          <a:prstGeom prst="ellipse">
            <a:avLst/>
          </a:prstGeom>
          <a:noFill/>
          <a:ln w="5715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53548" y="816781"/>
            <a:ext cx="49728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herman Sans Book"/>
              </a:rPr>
              <a:t>Some people in J status are subject to a Two Year Home Residency Requirement:  the facts of your situation matter, not necessarily what it says on your visa</a:t>
            </a:r>
          </a:p>
          <a:p>
            <a:endParaRPr lang="en-US" sz="2000" dirty="0">
              <a:latin typeface="Sherman Sans Book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Sherman Sans Book"/>
              </a:rPr>
              <a:t>If you received government funding for your J program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Sherman Sans Book"/>
              </a:rPr>
              <a:t>If your country has your field of study on its Exchange Visitor Skills List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Sherman Sans Book"/>
              </a:rPr>
              <a:t>If your J program is for a Medical Residency Program</a:t>
            </a:r>
            <a:endParaRPr lang="en-US" sz="2000" dirty="0">
              <a:latin typeface="Sherman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2801785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43A32A-436A-8143-8894-653E9845785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Division Name, if applicable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smtClean="0"/>
              <a:t>Center </a:t>
            </a:r>
            <a:r>
              <a:rPr lang="en-US" dirty="0"/>
              <a:t>for International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04079" y="168965"/>
            <a:ext cx="9967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44500"/>
                </a:solidFill>
                <a:latin typeface="Sherman Serif Book"/>
              </a:rPr>
              <a:t>Two Year Home Residency Requirement</a:t>
            </a:r>
            <a:endParaRPr lang="en-US" sz="3600" dirty="0">
              <a:solidFill>
                <a:srgbClr val="D44500"/>
              </a:solidFill>
              <a:latin typeface="Sherman Serif Book"/>
            </a:endParaRPr>
          </a:p>
        </p:txBody>
      </p:sp>
      <p:pic>
        <p:nvPicPr>
          <p:cNvPr id="10" name="Picture 2" descr="Image result for j-1 v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784" y="1495519"/>
            <a:ext cx="5025885" cy="338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 descr="Oval"/>
          <p:cNvSpPr/>
          <p:nvPr/>
        </p:nvSpPr>
        <p:spPr>
          <a:xfrm>
            <a:off x="7921591" y="3474628"/>
            <a:ext cx="3002640" cy="760396"/>
          </a:xfrm>
          <a:prstGeom prst="ellipse">
            <a:avLst/>
          </a:prstGeom>
          <a:noFill/>
          <a:ln w="57150">
            <a:solidFill>
              <a:srgbClr val="D445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04079" y="892930"/>
            <a:ext cx="557523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herman Sans Book"/>
              </a:rPr>
              <a:t>If you are subject to the Two Year Home Residency Requirement:</a:t>
            </a:r>
          </a:p>
          <a:p>
            <a:endParaRPr lang="en-US" sz="2400" dirty="0" smtClean="0">
              <a:latin typeface="Sherman Sans Book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cannot change status within the U.S.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are not eligible for an H, K or L visa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Sherman Sans Book"/>
              </a:rPr>
              <a:t>are not eligible for permanent residence in the U.S.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Sherman Sans Book"/>
            </a:endParaRPr>
          </a:p>
          <a:p>
            <a:r>
              <a:rPr lang="en-US" sz="2400" b="1" dirty="0" smtClean="0">
                <a:latin typeface="Sherman Sans Book"/>
              </a:rPr>
              <a:t>UNTIL</a:t>
            </a:r>
            <a:r>
              <a:rPr lang="en-US" sz="2400" dirty="0" smtClean="0">
                <a:latin typeface="Sherman Sans Book"/>
              </a:rPr>
              <a:t> you have been physically present in your home country for two years</a:t>
            </a:r>
            <a:endParaRPr lang="en-US" sz="2400" dirty="0">
              <a:latin typeface="Sherman Sans Book"/>
            </a:endParaRPr>
          </a:p>
        </p:txBody>
      </p:sp>
    </p:spTree>
    <p:extLst>
      <p:ext uri="{BB962C8B-B14F-4D97-AF65-F5344CB8AC3E}">
        <p14:creationId xmlns:p14="http://schemas.microsoft.com/office/powerpoint/2010/main" val="3651228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racuse_traditional_widescreen_sherman_template_REV" id="{418FABB0-AFA1-3C42-88F0-126E60776543}" vid="{05C513C1-448A-6D45-A0D5-25B6F5ACB4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syracuse_traditional_widescreen_sherman_template</Template>
  <TotalTime>1594</TotalTime>
  <Words>1814</Words>
  <Application>Microsoft Office PowerPoint</Application>
  <PresentationFormat>Widescreen</PresentationFormat>
  <Paragraphs>361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Georgia</vt:lpstr>
      <vt:lpstr>Sherman Sans Book</vt:lpstr>
      <vt:lpstr>Sherman Serif Book</vt:lpstr>
      <vt:lpstr>Trebuchet MS</vt:lpstr>
      <vt:lpstr>Office Theme</vt:lpstr>
      <vt:lpstr>Spring 2021 Immigration Essentials</vt:lpstr>
      <vt:lpstr>International Student Population at SU </vt:lpstr>
      <vt:lpstr>Center for International Services</vt:lpstr>
      <vt:lpstr>Center for International Services</vt:lpstr>
      <vt:lpstr>Tour of Documents</vt:lpstr>
      <vt:lpstr>   </vt:lpstr>
      <vt:lpstr>PowerPoint Presentation</vt:lpstr>
      <vt:lpstr>PowerPoint Presentation</vt:lpstr>
      <vt:lpstr>PowerPoint Presentation</vt:lpstr>
      <vt:lpstr>Travel</vt:lpstr>
      <vt:lpstr>I-20  </vt:lpstr>
      <vt:lpstr>I-20 - Page 2</vt:lpstr>
      <vt:lpstr>DS-2019  </vt:lpstr>
      <vt:lpstr>Travel Endorsement</vt:lpstr>
      <vt:lpstr>I-94 Arrival Record/Travel History </vt:lpstr>
      <vt:lpstr>3 Do’s and a Don’t  </vt:lpstr>
      <vt:lpstr>PowerPoint Presentation</vt:lpstr>
      <vt:lpstr>Documents  </vt:lpstr>
      <vt:lpstr>Program    </vt:lpstr>
      <vt:lpstr>Program End Date</vt:lpstr>
      <vt:lpstr>Information in MySlice  </vt:lpstr>
      <vt:lpstr>Full-time Registration  </vt:lpstr>
      <vt:lpstr>Full-time Registration  </vt:lpstr>
      <vt:lpstr>Full-time Registration  </vt:lpstr>
      <vt:lpstr>Full-time Registration  </vt:lpstr>
      <vt:lpstr>Full-time Registration     </vt:lpstr>
      <vt:lpstr>Employment</vt:lpstr>
      <vt:lpstr>Social Security Numbers</vt:lpstr>
      <vt:lpstr>Employment</vt:lpstr>
      <vt:lpstr>Employment</vt:lpstr>
      <vt:lpstr>Individual Taxpayer Identification Numbers (ITINs) </vt:lpstr>
      <vt:lpstr>Dependents    </vt:lpstr>
      <vt:lpstr>Leaves of Absence</vt:lpstr>
      <vt:lpstr>international.syr.edu</vt:lpstr>
    </vt:vector>
  </TitlesOfParts>
  <Company>Syracuse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Immigration Essentials</dc:title>
  <dc:creator>Mary Idzior</dc:creator>
  <cp:lastModifiedBy>Gabrielle Renee Lake</cp:lastModifiedBy>
  <cp:revision>135</cp:revision>
  <dcterms:created xsi:type="dcterms:W3CDTF">2018-07-22T21:06:20Z</dcterms:created>
  <dcterms:modified xsi:type="dcterms:W3CDTF">2021-01-14T03:35:09Z</dcterms:modified>
</cp:coreProperties>
</file>