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6" r:id="rId2"/>
    <p:sldId id="273" r:id="rId3"/>
    <p:sldId id="263" r:id="rId4"/>
    <p:sldId id="266" r:id="rId5"/>
    <p:sldId id="262" r:id="rId6"/>
    <p:sldId id="276" r:id="rId7"/>
    <p:sldId id="277" r:id="rId8"/>
    <p:sldId id="335" r:id="rId9"/>
    <p:sldId id="336" r:id="rId10"/>
    <p:sldId id="283" r:id="rId11"/>
    <p:sldId id="278" r:id="rId12"/>
    <p:sldId id="280" r:id="rId13"/>
    <p:sldId id="333" r:id="rId14"/>
    <p:sldId id="334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4500"/>
    <a:srgbClr val="6F777D"/>
    <a:srgbClr val="3E3D3C"/>
    <a:srgbClr val="E8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/>
    <p:restoredTop sz="86438"/>
  </p:normalViewPr>
  <p:slideViewPr>
    <p:cSldViewPr snapToGrid="0" snapToObjects="1" showGuides="1">
      <p:cViewPr varScale="1">
        <p:scale>
          <a:sx n="98" d="100"/>
          <a:sy n="98" d="100"/>
        </p:scale>
        <p:origin x="1452" y="96"/>
      </p:cViewPr>
      <p:guideLst>
        <p:guide orient="horz" pos="2160"/>
        <p:guide pos="384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8" d="100"/>
          <a:sy n="168" d="100"/>
        </p:scale>
        <p:origin x="51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B0E00-9206-3A4E-AD6C-96DEFB21C943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22BF1-4B9E-BC44-AF37-A026AB48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FCD27-4B6F-264E-84EB-01FB92F2B3E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E360-FF46-004C-BFD2-6B36BE4C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4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0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23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20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0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80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63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5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0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7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1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0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06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9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63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 sid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5125"/>
          </a:xfrm>
        </p:spPr>
        <p:txBody>
          <a:bodyPr/>
          <a:lstStyle>
            <a:lvl1pPr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resentation Title"/>
          <p:cNvSpPr>
            <a:spLocks noGrp="1"/>
          </p:cNvSpPr>
          <p:nvPr>
            <p:ph type="title" hasCustomPrompt="1"/>
          </p:nvPr>
        </p:nvSpPr>
        <p:spPr>
          <a:xfrm>
            <a:off x="1066800" y="914400"/>
            <a:ext cx="10058400" cy="2444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7200" b="0" i="0">
                <a:solidFill>
                  <a:srgbClr val="D44500"/>
                </a:solidFill>
                <a:latin typeface="Sherman Serif Book" charset="0"/>
                <a:ea typeface="Sherman Serif Book" charset="0"/>
                <a:cs typeface="Sherman Serif Book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3" name="Presenter’s Name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3424825"/>
            <a:ext cx="10058400" cy="360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rgbClr val="D44500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Name </a:t>
            </a:r>
          </a:p>
        </p:txBody>
      </p:sp>
      <p:sp>
        <p:nvSpPr>
          <p:cNvPr id="15" name="Presenter’s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3864125"/>
            <a:ext cx="7772400" cy="546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6F777D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Title</a:t>
            </a:r>
          </a:p>
        </p:txBody>
      </p:sp>
      <p:pic>
        <p:nvPicPr>
          <p:cNvPr id="9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8" y="5719036"/>
            <a:ext cx="2550368" cy="324240"/>
          </a:xfrm>
          <a:prstGeom prst="rect">
            <a:avLst/>
          </a:prstGeom>
        </p:spPr>
      </p:pic>
      <p:sp>
        <p:nvSpPr>
          <p:cNvPr id="7" name="Division Name, if applicable"/>
          <p:cNvSpPr>
            <a:spLocks noGrp="1"/>
          </p:cNvSpPr>
          <p:nvPr>
            <p:ph type="body" sz="quarter" idx="19" hasCustomPrompt="1"/>
          </p:nvPr>
        </p:nvSpPr>
        <p:spPr>
          <a:xfrm>
            <a:off x="1066800" y="6030563"/>
            <a:ext cx="10058400" cy="612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6F777D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School, Division, Office or Department Name, if applicable</a:t>
            </a:r>
          </a:p>
        </p:txBody>
      </p:sp>
      <p:sp>
        <p:nvSpPr>
          <p:cNvPr id="16" name="Date"/>
          <p:cNvSpPr>
            <a:spLocks noGrp="1"/>
          </p:cNvSpPr>
          <p:nvPr>
            <p:ph type="body" sz="quarter" idx="17" hasCustomPrompt="1"/>
          </p:nvPr>
        </p:nvSpPr>
        <p:spPr>
          <a:xfrm>
            <a:off x="8839199" y="5771808"/>
            <a:ext cx="2895599" cy="25068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rgbClr val="6F777D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1" name="hairline rule [design object]"/>
          <p:cNvCxnSpPr/>
          <p:nvPr userDrawn="1"/>
        </p:nvCxnSpPr>
        <p:spPr>
          <a:xfrm>
            <a:off x="1066800" y="5450913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913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37183"/>
            <a:ext cx="608437" cy="368300"/>
          </a:xfrm>
        </p:spPr>
        <p:txBody>
          <a:bodyPr/>
          <a:lstStyle>
            <a:lvl1pPr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D44500"/>
                </a:solidFill>
                <a:latin typeface="Sherman Serif Book" charset="0"/>
                <a:ea typeface="Sherman Serif Book" charset="0"/>
                <a:cs typeface="Sherman Serif Boo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Main slide content text"/>
          <p:cNvSpPr>
            <a:spLocks noGrp="1"/>
          </p:cNvSpPr>
          <p:nvPr>
            <p:ph type="body" sz="quarter" idx="20"/>
          </p:nvPr>
        </p:nvSpPr>
        <p:spPr>
          <a:xfrm>
            <a:off x="1066800" y="1876680"/>
            <a:ext cx="10667998" cy="3646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>
                <a:solidFill>
                  <a:srgbClr val="3E3D3C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ubtitle, if applicable"/>
          <p:cNvSpPr>
            <a:spLocks noGrp="1"/>
          </p:cNvSpPr>
          <p:nvPr>
            <p:ph sz="quarter" idx="19" hasCustomPrompt="1"/>
          </p:nvPr>
        </p:nvSpPr>
        <p:spPr>
          <a:xfrm>
            <a:off x="1066799" y="1094048"/>
            <a:ext cx="10667999" cy="481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solidFill>
                  <a:srgbClr val="6F777D"/>
                </a:solidFill>
                <a:latin typeface="Sherman Serif Book" charset="0"/>
                <a:ea typeface="Sherman Serif Book" charset="0"/>
                <a:cs typeface="Sherman Serif Book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subtitle, if applicable</a:t>
            </a:r>
          </a:p>
        </p:txBody>
      </p:sp>
      <p:pic>
        <p:nvPicPr>
          <p:cNvPr id="2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12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vision Name, if applicable"/>
          <p:cNvSpPr>
            <a:spLocks noGrp="1"/>
          </p:cNvSpPr>
          <p:nvPr>
            <p:ph type="body" sz="quarter" idx="22" hasCustomPrompt="1"/>
          </p:nvPr>
        </p:nvSpPr>
        <p:spPr>
          <a:xfrm>
            <a:off x="2496966" y="6337183"/>
            <a:ext cx="8629396" cy="3683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 i="0">
                <a:solidFill>
                  <a:srgbClr val="6F777D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  <a:lvl2pPr marL="4572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2pPr>
            <a:lvl3pPr marL="9144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3pPr>
            <a:lvl4pPr marL="13716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4pPr>
            <a:lvl5pPr marL="18288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5pPr>
          </a:lstStyle>
          <a:p>
            <a:pPr lvl="0"/>
            <a:r>
              <a:rPr lang="en-US" dirty="0"/>
              <a:t>Click to add Division or Department Name, </a:t>
            </a:r>
            <a:r>
              <a:rPr lang="en-US"/>
              <a:t>if applicable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844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37183"/>
            <a:ext cx="608437" cy="368300"/>
          </a:xfrm>
        </p:spPr>
        <p:txBody>
          <a:bodyPr/>
          <a:lstStyle>
            <a:lvl1pPr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066801" y="2362200"/>
            <a:ext cx="4569012" cy="2819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0" i="0">
                <a:solidFill>
                  <a:srgbClr val="D44500"/>
                </a:solidFill>
                <a:latin typeface="Sherman Serif Book" charset="0"/>
                <a:ea typeface="Sherman Serif Book" charset="0"/>
                <a:cs typeface="Sherman Serif Book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457202"/>
            <a:ext cx="5638800" cy="5739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Sherman Sans Book" charset="0"/>
                <a:ea typeface="Sherman Sans Book" charset="0"/>
                <a:cs typeface="Sherman Sans Book" charset="0"/>
              </a:defRPr>
            </a:lvl1pPr>
          </a:lstStyle>
          <a:p>
            <a:r>
              <a:rPr lang="en-US" dirty="0"/>
              <a:t>Drag photo here or click image icon to select a photo</a:t>
            </a:r>
          </a:p>
        </p:txBody>
      </p:sp>
      <p:pic>
        <p:nvPicPr>
          <p:cNvPr id="12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14" name="Division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40358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 i="0" baseline="0">
                <a:solidFill>
                  <a:srgbClr val="6F777D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cxnSp>
        <p:nvCxnSpPr>
          <p:cNvPr id="17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no 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37183"/>
            <a:ext cx="608437" cy="368300"/>
          </a:xfrm>
        </p:spPr>
        <p:txBody>
          <a:bodyPr/>
          <a:lstStyle>
            <a:lvl1pPr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ction Title"/>
          <p:cNvSpPr>
            <a:spLocks noGrp="1"/>
          </p:cNvSpPr>
          <p:nvPr>
            <p:ph type="title" hasCustomPrompt="1"/>
          </p:nvPr>
        </p:nvSpPr>
        <p:spPr>
          <a:xfrm>
            <a:off x="1066800" y="2362200"/>
            <a:ext cx="10058400" cy="2819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0" i="0">
                <a:solidFill>
                  <a:srgbClr val="D44500"/>
                </a:solidFill>
                <a:latin typeface="Sherman Serif Book" charset="0"/>
                <a:ea typeface="Sherman Serif Book" charset="0"/>
                <a:cs typeface="Sherman Serif Book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5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17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vision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40358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 i="0" baseline="0">
                <a:solidFill>
                  <a:srgbClr val="6F777D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/ Bullets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37183"/>
            <a:ext cx="608437" cy="368300"/>
          </a:xfrm>
        </p:spPr>
        <p:txBody>
          <a:bodyPr/>
          <a:lstStyle>
            <a:lvl1pPr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D44500"/>
                </a:solidFill>
                <a:latin typeface="Sherman Serif Book" charset="0"/>
                <a:ea typeface="Sherman Serif Book" charset="0"/>
                <a:cs typeface="Sherman Serif Boo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, if applicable"/>
          <p:cNvSpPr>
            <a:spLocks noGrp="1"/>
          </p:cNvSpPr>
          <p:nvPr>
            <p:ph sz="quarter" idx="19" hasCustomPrompt="1"/>
          </p:nvPr>
        </p:nvSpPr>
        <p:spPr>
          <a:xfrm>
            <a:off x="1066799" y="1094048"/>
            <a:ext cx="4567883" cy="80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solidFill>
                  <a:srgbClr val="6F777D"/>
                </a:solidFill>
                <a:latin typeface="Sherman Serif Book" charset="0"/>
                <a:ea typeface="Sherman Serif Book" charset="0"/>
                <a:cs typeface="Sherman Serif Book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subtitle, if applicable</a:t>
            </a:r>
          </a:p>
        </p:txBody>
      </p:sp>
      <p:sp>
        <p:nvSpPr>
          <p:cNvPr id="3" name="Main heading and bullets text"/>
          <p:cNvSpPr>
            <a:spLocks noGrp="1"/>
          </p:cNvSpPr>
          <p:nvPr>
            <p:ph type="body" sz="quarter" idx="21"/>
          </p:nvPr>
        </p:nvSpPr>
        <p:spPr>
          <a:xfrm>
            <a:off x="1066800" y="2122595"/>
            <a:ext cx="4567882" cy="3225693"/>
          </a:xfrm>
          <a:prstGeom prst="rect">
            <a:avLst/>
          </a:prstGeom>
        </p:spPr>
        <p:txBody>
          <a:bodyPr/>
          <a:lstStyle>
            <a:lvl1pPr marL="0" indent="0">
              <a:buSzPct val="60000"/>
              <a:buNone/>
              <a:defRPr b="0" i="0">
                <a:solidFill>
                  <a:srgbClr val="3E3D3C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  <a:lvl2pPr>
              <a:buSzPct val="60000"/>
              <a:defRPr b="0" i="0">
                <a:solidFill>
                  <a:srgbClr val="3E3D3C"/>
                </a:solidFill>
                <a:latin typeface="Sherman Sans Book" charset="0"/>
                <a:ea typeface="Sherman Sans Book" charset="0"/>
                <a:cs typeface="Sherman Sans Book" charset="0"/>
              </a:defRPr>
            </a:lvl2pPr>
            <a:lvl3pPr>
              <a:buSzPct val="60000"/>
              <a:defRPr b="0" i="0">
                <a:solidFill>
                  <a:srgbClr val="3E3D3C"/>
                </a:solidFill>
                <a:latin typeface="Sherman Sans Book" charset="0"/>
                <a:ea typeface="Sherman Sans Book" charset="0"/>
                <a:cs typeface="Sherman Sans Book" charset="0"/>
              </a:defRPr>
            </a:lvl3pPr>
            <a:lvl4pPr>
              <a:buSzPct val="60000"/>
              <a:defRPr b="0" i="0">
                <a:solidFill>
                  <a:srgbClr val="3E3D3C"/>
                </a:solidFill>
                <a:latin typeface="Sherman Sans Book" charset="0"/>
                <a:ea typeface="Sherman Sans Book" charset="0"/>
                <a:cs typeface="Sherman Sans Book" charset="0"/>
              </a:defRPr>
            </a:lvl4pPr>
            <a:lvl5pPr>
              <a:buSzPct val="60000"/>
              <a:defRPr b="0" i="0">
                <a:solidFill>
                  <a:srgbClr val="3E3D3C"/>
                </a:solidFill>
                <a:latin typeface="Sherman Sans Book" charset="0"/>
                <a:ea typeface="Sherman Sans Book" charset="0"/>
                <a:cs typeface="Sherman Sans Boo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6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926689"/>
            <a:ext cx="5638800" cy="527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Sherman Sans Book" charset="0"/>
                <a:ea typeface="Sherman Sans Book" charset="0"/>
                <a:cs typeface="Sherman Sans Book" charset="0"/>
              </a:defRPr>
            </a:lvl1pPr>
          </a:lstStyle>
          <a:p>
            <a:r>
              <a:rPr lang="en-US" dirty="0"/>
              <a:t>Drag photo here or click image icon to select a photo</a:t>
            </a:r>
          </a:p>
        </p:txBody>
      </p:sp>
      <p:pic>
        <p:nvPicPr>
          <p:cNvPr id="21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23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22" hasCustomPrompt="1"/>
          </p:nvPr>
        </p:nvSpPr>
        <p:spPr>
          <a:xfrm>
            <a:off x="2496966" y="6337183"/>
            <a:ext cx="8629396" cy="3683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 i="0">
                <a:solidFill>
                  <a:srgbClr val="6F777D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  <a:lvl2pPr marL="4572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2pPr>
            <a:lvl3pPr marL="9144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3pPr>
            <a:lvl4pPr marL="13716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4pPr>
            <a:lvl5pPr marL="18288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5pPr>
          </a:lstStyle>
          <a:p>
            <a:pPr lvl="0"/>
            <a:r>
              <a:rPr lang="en-US" dirty="0"/>
              <a:t>Click to add Division or Department Name, </a:t>
            </a:r>
            <a:r>
              <a:rPr lang="en-US"/>
              <a:t>if applicable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/ Bullets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37183"/>
            <a:ext cx="608437" cy="368300"/>
          </a:xfrm>
        </p:spPr>
        <p:txBody>
          <a:bodyPr/>
          <a:lstStyle>
            <a:lvl1pPr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D44500"/>
                </a:solidFill>
                <a:latin typeface="Sherman Serif Book" charset="0"/>
                <a:ea typeface="Sherman Serif Book" charset="0"/>
                <a:cs typeface="Sherman Serif Boo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, if applicable"/>
          <p:cNvSpPr>
            <a:spLocks noGrp="1"/>
          </p:cNvSpPr>
          <p:nvPr>
            <p:ph sz="quarter" idx="19" hasCustomPrompt="1"/>
          </p:nvPr>
        </p:nvSpPr>
        <p:spPr>
          <a:xfrm>
            <a:off x="1066799" y="1094049"/>
            <a:ext cx="10668000" cy="590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solidFill>
                  <a:srgbClr val="6F777D"/>
                </a:solidFill>
                <a:latin typeface="Sherman Serif Book" charset="0"/>
                <a:ea typeface="Sherman Serif Book" charset="0"/>
                <a:cs typeface="Sherman Serif Book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subtitle, if applicable</a:t>
            </a:r>
          </a:p>
        </p:txBody>
      </p:sp>
      <p:sp>
        <p:nvSpPr>
          <p:cNvPr id="4" name="Main heading and bullets text"/>
          <p:cNvSpPr>
            <a:spLocks noGrp="1"/>
          </p:cNvSpPr>
          <p:nvPr>
            <p:ph type="body" sz="quarter" idx="20"/>
          </p:nvPr>
        </p:nvSpPr>
        <p:spPr>
          <a:xfrm>
            <a:off x="1066800" y="1890713"/>
            <a:ext cx="10668000" cy="383222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SzPct val="60000"/>
              <a:buNone/>
              <a:defRPr sz="3600" b="0" i="0">
                <a:solidFill>
                  <a:srgbClr val="3E3D3C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  <a:lvl2pPr>
              <a:buSzPct val="60000"/>
              <a:defRPr sz="3200" b="0" i="0">
                <a:solidFill>
                  <a:srgbClr val="3E3D3C"/>
                </a:solidFill>
                <a:latin typeface="Sherman Sans Book" charset="0"/>
                <a:ea typeface="Sherman Sans Book" charset="0"/>
                <a:cs typeface="Sherman Sans Book" charset="0"/>
              </a:defRPr>
            </a:lvl2pPr>
            <a:lvl3pPr>
              <a:buSzPct val="60000"/>
              <a:defRPr sz="2400" b="0" i="0">
                <a:solidFill>
                  <a:srgbClr val="3E3D3C"/>
                </a:solidFill>
                <a:latin typeface="Sherman Sans Book" charset="0"/>
                <a:ea typeface="Sherman Sans Book" charset="0"/>
                <a:cs typeface="Sherman Sans Book" charset="0"/>
              </a:defRPr>
            </a:lvl3pPr>
            <a:lvl4pPr>
              <a:buSzPct val="60000"/>
              <a:defRPr sz="2000" b="0" i="0">
                <a:solidFill>
                  <a:srgbClr val="3E3D3C"/>
                </a:solidFill>
                <a:latin typeface="Sherman Sans Book" charset="0"/>
                <a:ea typeface="Sherman Sans Book" charset="0"/>
                <a:cs typeface="Sherman Sans Book" charset="0"/>
              </a:defRPr>
            </a:lvl4pPr>
            <a:lvl5pPr>
              <a:buSzPct val="60000"/>
              <a:defRPr sz="2000" b="0" i="0">
                <a:solidFill>
                  <a:srgbClr val="3E3D3C"/>
                </a:solidFill>
                <a:latin typeface="Sherman Sans Book" charset="0"/>
                <a:ea typeface="Sherman Sans Book" charset="0"/>
                <a:cs typeface="Sherman Sans Boo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1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23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Name, if applicable"/>
          <p:cNvSpPr>
            <a:spLocks noGrp="1"/>
          </p:cNvSpPr>
          <p:nvPr>
            <p:ph type="body" sz="quarter" idx="22" hasCustomPrompt="1"/>
          </p:nvPr>
        </p:nvSpPr>
        <p:spPr>
          <a:xfrm>
            <a:off x="2496966" y="6337183"/>
            <a:ext cx="8629396" cy="3683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 i="0">
                <a:solidFill>
                  <a:srgbClr val="6F777D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  <a:lvl2pPr marL="4572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2pPr>
            <a:lvl3pPr marL="9144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3pPr>
            <a:lvl4pPr marL="13716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4pPr>
            <a:lvl5pPr marL="18288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5pPr>
          </a:lstStyle>
          <a:p>
            <a:pPr lvl="0"/>
            <a:r>
              <a:rPr lang="en-US" dirty="0"/>
              <a:t>Click to add Division or Department Name, </a:t>
            </a:r>
            <a:r>
              <a:rPr lang="en-US"/>
              <a:t>if applicable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w/ Sideb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37183"/>
            <a:ext cx="608437" cy="368300"/>
          </a:xfrm>
        </p:spPr>
        <p:txBody>
          <a:bodyPr/>
          <a:lstStyle>
            <a:lvl1pPr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839201" y="914399"/>
            <a:ext cx="2895598" cy="11201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 baseline="0">
                <a:solidFill>
                  <a:srgbClr val="D44500"/>
                </a:solidFill>
                <a:latin typeface="Sherman Serif Book" charset="0"/>
                <a:ea typeface="Sherman Serif Book" charset="0"/>
                <a:cs typeface="Sherman Serif Book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Main content or caption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8839200" y="2362200"/>
            <a:ext cx="2895600" cy="346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rgbClr val="D44500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dirty="0"/>
              <a:t>Click to add text </a:t>
            </a:r>
            <a:endParaRPr lang="en-US" dirty="0"/>
          </a:p>
        </p:txBody>
      </p:sp>
      <p:sp>
        <p:nvSpPr>
          <p:cNvPr id="9" name="Picture"/>
          <p:cNvSpPr>
            <a:spLocks noGrp="1"/>
          </p:cNvSpPr>
          <p:nvPr>
            <p:ph type="pic" sz="quarter" idx="15" hasCustomPrompt="1"/>
          </p:nvPr>
        </p:nvSpPr>
        <p:spPr>
          <a:xfrm>
            <a:off x="1066799" y="457202"/>
            <a:ext cx="7578503" cy="573971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latin typeface="Sherman Sans Book" charset="0"/>
                <a:ea typeface="Sherman Sans Book" charset="0"/>
                <a:cs typeface="Sherman Sans Boo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Drag photo here or click image icon to select a photo</a:t>
            </a:r>
          </a:p>
        </p:txBody>
      </p:sp>
      <p:pic>
        <p:nvPicPr>
          <p:cNvPr id="17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19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Name, if applicable"/>
          <p:cNvSpPr>
            <a:spLocks noGrp="1"/>
          </p:cNvSpPr>
          <p:nvPr>
            <p:ph type="body" sz="quarter" idx="22" hasCustomPrompt="1"/>
          </p:nvPr>
        </p:nvSpPr>
        <p:spPr>
          <a:xfrm>
            <a:off x="2496966" y="6337183"/>
            <a:ext cx="8629396" cy="3683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 i="0">
                <a:solidFill>
                  <a:srgbClr val="6F777D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  <a:lvl2pPr marL="4572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2pPr>
            <a:lvl3pPr marL="9144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3pPr>
            <a:lvl4pPr marL="13716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4pPr>
            <a:lvl5pPr marL="18288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5pPr>
          </a:lstStyle>
          <a:p>
            <a:pPr lvl="0"/>
            <a:r>
              <a:rPr lang="en-US" dirty="0"/>
              <a:t>Click to add Division or Department Name, </a:t>
            </a:r>
            <a:r>
              <a:rPr lang="en-US"/>
              <a:t>if applicable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37183"/>
            <a:ext cx="608437" cy="368300"/>
          </a:xfrm>
        </p:spPr>
        <p:txBody>
          <a:bodyPr/>
          <a:lstStyle>
            <a:lvl1pPr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D44500"/>
                </a:solidFill>
                <a:latin typeface="Sherman Serif Book" charset="0"/>
                <a:ea typeface="Sherman Serif Book" charset="0"/>
                <a:cs typeface="Sherman Serif Boo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11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able content"/>
          <p:cNvSpPr>
            <a:spLocks noGrp="1"/>
          </p:cNvSpPr>
          <p:nvPr>
            <p:ph type="tbl" sz="quarter" idx="11" hasCustomPrompt="1"/>
          </p:nvPr>
        </p:nvSpPr>
        <p:spPr>
          <a:xfrm>
            <a:off x="1066799" y="1806575"/>
            <a:ext cx="10667999" cy="385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Sherman Sans Book" charset="0"/>
                <a:ea typeface="Sherman Sans Book" charset="0"/>
                <a:cs typeface="Sherman Sans Book" charset="0"/>
              </a:defRPr>
            </a:lvl1pPr>
          </a:lstStyle>
          <a:p>
            <a:r>
              <a:rPr lang="en-US" dirty="0"/>
              <a:t>Click to add table</a:t>
            </a:r>
          </a:p>
        </p:txBody>
      </p:sp>
      <p:sp>
        <p:nvSpPr>
          <p:cNvPr id="19" name="Division Name, if applicable"/>
          <p:cNvSpPr>
            <a:spLocks noGrp="1"/>
          </p:cNvSpPr>
          <p:nvPr>
            <p:ph type="body" sz="quarter" idx="22" hasCustomPrompt="1"/>
          </p:nvPr>
        </p:nvSpPr>
        <p:spPr>
          <a:xfrm>
            <a:off x="2496966" y="6337183"/>
            <a:ext cx="8629396" cy="3683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 i="0">
                <a:solidFill>
                  <a:srgbClr val="6F777D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  <a:lvl2pPr marL="4572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2pPr>
            <a:lvl3pPr marL="9144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3pPr>
            <a:lvl4pPr marL="13716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4pPr>
            <a:lvl5pPr marL="1828800" indent="0">
              <a:buNone/>
              <a:defRPr sz="1100" b="0" i="0">
                <a:latin typeface="Sherman Sans Book" charset="0"/>
                <a:ea typeface="Sherman Sans Book" charset="0"/>
                <a:cs typeface="Sherman Sans Book" charset="0"/>
              </a:defRPr>
            </a:lvl5pPr>
          </a:lstStyle>
          <a:p>
            <a:pPr lvl="0"/>
            <a:r>
              <a:rPr lang="en-US" dirty="0"/>
              <a:t>Click to add Division or Department Name, </a:t>
            </a:r>
            <a:r>
              <a:rPr lang="en-US"/>
              <a:t>if applicable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5595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325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D4450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3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8" r:id="rId3"/>
    <p:sldLayoutId id="2147483661" r:id="rId4"/>
    <p:sldLayoutId id="2147483660" r:id="rId5"/>
    <p:sldLayoutId id="2147483662" r:id="rId6"/>
    <p:sldLayoutId id="2147483663" r:id="rId7"/>
    <p:sldLayoutId id="2147483665" r:id="rId8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376" userDrawn="1">
          <p15:clr>
            <a:srgbClr val="F26B43"/>
          </p15:clr>
        </p15:guide>
        <p15:guide id="6" orient="horz" pos="3264" userDrawn="1">
          <p15:clr>
            <a:srgbClr val="F26B43"/>
          </p15:clr>
        </p15:guide>
        <p15:guide id="7" orient="horz" pos="1488" userDrawn="1">
          <p15:clr>
            <a:srgbClr val="F26B43"/>
          </p15:clr>
        </p15:guide>
        <p15:guide id="8" orient="horz" pos="4128" userDrawn="1">
          <p15:clr>
            <a:srgbClr val="F26B43"/>
          </p15:clr>
        </p15:guide>
        <p15:guide id="9" orient="horz" pos="576" userDrawn="1">
          <p15:clr>
            <a:srgbClr val="F26B43"/>
          </p15:clr>
        </p15:guide>
        <p15:guide id="10" pos="5568" userDrawn="1">
          <p15:clr>
            <a:srgbClr val="F26B43"/>
          </p15:clr>
        </p15:guide>
        <p15:guide id="11" pos="672" userDrawn="1">
          <p15:clr>
            <a:srgbClr val="F26B43"/>
          </p15:clr>
        </p15:guide>
        <p15:guide id="12" pos="7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ation Title"/>
          <p:cNvSpPr>
            <a:spLocks noGrp="1"/>
          </p:cNvSpPr>
          <p:nvPr>
            <p:ph type="title"/>
          </p:nvPr>
        </p:nvSpPr>
        <p:spPr>
          <a:xfrm>
            <a:off x="1066800" y="914399"/>
            <a:ext cx="10502766" cy="4350620"/>
          </a:xfrm>
        </p:spPr>
        <p:txBody>
          <a:bodyPr/>
          <a:lstStyle/>
          <a:p>
            <a:r>
              <a:rPr lang="en-US" dirty="0"/>
              <a:t>Fall 2021</a:t>
            </a:r>
            <a:br>
              <a:rPr lang="en-US" dirty="0"/>
            </a:br>
            <a:r>
              <a:rPr lang="en-US"/>
              <a:t>Immigration Essentials-</a:t>
            </a:r>
            <a:br>
              <a:rPr lang="en-US"/>
            </a:br>
            <a:r>
              <a:rPr lang="en-US"/>
              <a:t>Part 1</a:t>
            </a:r>
            <a:endParaRPr lang="en-US" dirty="0"/>
          </a:p>
        </p:txBody>
      </p:sp>
      <p:sp>
        <p:nvSpPr>
          <p:cNvPr id="7" name="Division Name, if applicable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358156968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Section Title"/>
          <p:cNvSpPr>
            <a:spLocks noGrp="1"/>
          </p:cNvSpPr>
          <p:nvPr>
            <p:ph type="title"/>
          </p:nvPr>
        </p:nvSpPr>
        <p:spPr>
          <a:xfrm>
            <a:off x="693195" y="149088"/>
            <a:ext cx="4569012" cy="715616"/>
          </a:xfrm>
        </p:spPr>
        <p:txBody>
          <a:bodyPr/>
          <a:lstStyle/>
          <a:p>
            <a:r>
              <a:rPr lang="en-US" sz="3600" dirty="0"/>
              <a:t>Travel</a:t>
            </a:r>
            <a:endParaRPr lang="en-US" sz="2800" dirty="0"/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5700" y="971042"/>
            <a:ext cx="49496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Visa needs to be valid to enter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Exception: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Returning to the U.S. after a trip to Canada, Mexico, or the adjacent islands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Trip of less than 30 days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Trip solely to Canada, Mexico, or the adjacent islands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Cannot apply for U.S. Visa while there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Not a citizen of Iran, Syria, Sudan, or North Korea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>
              <a:latin typeface="Sherman Sans Book"/>
            </a:endParaRPr>
          </a:p>
          <a:p>
            <a:pPr lvl="2"/>
            <a:r>
              <a:rPr lang="en-US" sz="2000" dirty="0">
                <a:latin typeface="Sherman Sans Book"/>
              </a:rPr>
              <a:t>But need to determine if you need a visa to travel to other countries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1AE3C-92E1-4A1F-B801-BD56BD110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506" y="248241"/>
            <a:ext cx="4669856" cy="583576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EBA5AF-4818-470C-8468-42C4F42860F8}"/>
              </a:ext>
            </a:extLst>
          </p:cNvPr>
          <p:cNvCxnSpPr/>
          <p:nvPr/>
        </p:nvCxnSpPr>
        <p:spPr>
          <a:xfrm flipH="1" flipV="1">
            <a:off x="8791434" y="2781701"/>
            <a:ext cx="1228086" cy="558265"/>
          </a:xfrm>
          <a:prstGeom prst="straightConnector1">
            <a:avLst/>
          </a:prstGeom>
          <a:ln w="38100">
            <a:solidFill>
              <a:srgbClr val="D44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43C42E-313B-4632-9DE5-2AA6CA8C24CD}"/>
              </a:ext>
            </a:extLst>
          </p:cNvPr>
          <p:cNvCxnSpPr/>
          <p:nvPr/>
        </p:nvCxnSpPr>
        <p:spPr>
          <a:xfrm flipH="1">
            <a:off x="8508354" y="3335571"/>
            <a:ext cx="1511166" cy="1376413"/>
          </a:xfrm>
          <a:prstGeom prst="straightConnector1">
            <a:avLst/>
          </a:prstGeom>
          <a:ln w="38100">
            <a:solidFill>
              <a:srgbClr val="D44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7334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Section Title"/>
          <p:cNvSpPr>
            <a:spLocks noGrp="1"/>
          </p:cNvSpPr>
          <p:nvPr>
            <p:ph type="title"/>
          </p:nvPr>
        </p:nvSpPr>
        <p:spPr>
          <a:xfrm>
            <a:off x="838201" y="298176"/>
            <a:ext cx="4569012" cy="566529"/>
          </a:xfrm>
        </p:spPr>
        <p:txBody>
          <a:bodyPr/>
          <a:lstStyle/>
          <a:p>
            <a:r>
              <a:rPr lang="en-US" sz="3600" dirty="0"/>
              <a:t>I-20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1" y="1103242"/>
            <a:ext cx="50855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Immigration Selfie-tells your 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Issued by Syracuse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Biographic Information about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Degree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Program of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Program Start and End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Financial Information</a:t>
            </a:r>
          </a:p>
        </p:txBody>
      </p:sp>
      <p:pic>
        <p:nvPicPr>
          <p:cNvPr id="8" name="Picture 7" descr="Document Examp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664" y="195262"/>
            <a:ext cx="4253948" cy="5726721"/>
          </a:xfrm>
          <a:prstGeom prst="rect">
            <a:avLst/>
          </a:prstGeom>
        </p:spPr>
      </p:pic>
      <p:cxnSp>
        <p:nvCxnSpPr>
          <p:cNvPr id="10" name="Straight Arrow Connector 9" descr="Arrow Pointing to Document Example"/>
          <p:cNvCxnSpPr/>
          <p:nvPr/>
        </p:nvCxnSpPr>
        <p:spPr>
          <a:xfrm>
            <a:off x="5923722" y="1699591"/>
            <a:ext cx="993913" cy="49696"/>
          </a:xfrm>
          <a:prstGeom prst="straightConnector1">
            <a:avLst/>
          </a:prstGeom>
          <a:ln w="57150">
            <a:solidFill>
              <a:srgbClr val="D44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 descr="Document Example"/>
          <p:cNvSpPr/>
          <p:nvPr/>
        </p:nvSpPr>
        <p:spPr>
          <a:xfrm>
            <a:off x="6811664" y="2107096"/>
            <a:ext cx="4171075" cy="665921"/>
          </a:xfrm>
          <a:prstGeom prst="rect">
            <a:avLst/>
          </a:prstGeom>
          <a:noFill/>
          <a:ln w="38100">
            <a:solidFill>
              <a:srgbClr val="D4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ocument Examp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50" y="2727898"/>
            <a:ext cx="4212701" cy="701101"/>
          </a:xfrm>
          <a:prstGeom prst="rect">
            <a:avLst/>
          </a:prstGeom>
        </p:spPr>
      </p:pic>
      <p:sp>
        <p:nvSpPr>
          <p:cNvPr id="14" name="Rectangle 13" descr="Document Example"/>
          <p:cNvSpPr/>
          <p:nvPr/>
        </p:nvSpPr>
        <p:spPr>
          <a:xfrm>
            <a:off x="6853100" y="615295"/>
            <a:ext cx="4171075" cy="934372"/>
          </a:xfrm>
          <a:prstGeom prst="rect">
            <a:avLst/>
          </a:prstGeom>
          <a:noFill/>
          <a:ln w="38100">
            <a:solidFill>
              <a:srgbClr val="D4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07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Section Title"/>
          <p:cNvSpPr>
            <a:spLocks noGrp="1"/>
          </p:cNvSpPr>
          <p:nvPr>
            <p:ph type="title"/>
          </p:nvPr>
        </p:nvSpPr>
        <p:spPr>
          <a:xfrm>
            <a:off x="887897" y="134181"/>
            <a:ext cx="4569012" cy="646042"/>
          </a:xfrm>
        </p:spPr>
        <p:txBody>
          <a:bodyPr/>
          <a:lstStyle/>
          <a:p>
            <a:r>
              <a:rPr lang="en-US" sz="3600" dirty="0"/>
              <a:t>I-20 - Page 2</a:t>
            </a:r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7897" y="934278"/>
            <a:ext cx="45690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Employment Authorizations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Travel Endorsement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Travel Signatures-valid for one year/12 months</a:t>
            </a:r>
            <a:br>
              <a:rPr lang="en-US" dirty="0">
                <a:latin typeface="Sherman Sans Book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 descr="Document Examp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136" y="225030"/>
            <a:ext cx="4260573" cy="5811098"/>
          </a:xfrm>
          <a:prstGeom prst="rect">
            <a:avLst/>
          </a:prstGeom>
        </p:spPr>
      </p:pic>
      <p:sp>
        <p:nvSpPr>
          <p:cNvPr id="9" name="Rectangle 8" descr="Document Example"/>
          <p:cNvSpPr/>
          <p:nvPr/>
        </p:nvSpPr>
        <p:spPr>
          <a:xfrm>
            <a:off x="6971223" y="700710"/>
            <a:ext cx="4260573" cy="869673"/>
          </a:xfrm>
          <a:prstGeom prst="rect">
            <a:avLst/>
          </a:prstGeom>
          <a:noFill/>
          <a:ln w="38100">
            <a:solidFill>
              <a:srgbClr val="D4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 descr="Document Example"/>
          <p:cNvGrpSpPr/>
          <p:nvPr/>
        </p:nvGrpSpPr>
        <p:grpSpPr>
          <a:xfrm>
            <a:off x="6971224" y="2629690"/>
            <a:ext cx="5353298" cy="190543"/>
            <a:chOff x="6971224" y="2629690"/>
            <a:chExt cx="5353298" cy="190543"/>
          </a:xfrm>
        </p:grpSpPr>
        <p:sp>
          <p:nvSpPr>
            <p:cNvPr id="10" name="TextBox 9"/>
            <p:cNvSpPr txBox="1"/>
            <p:nvPr/>
          </p:nvSpPr>
          <p:spPr>
            <a:xfrm>
              <a:off x="6971224" y="2629690"/>
              <a:ext cx="535329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Ann Dievendorf International Student Advisor		07/30/2021              </a:t>
              </a:r>
              <a:r>
                <a:rPr lang="en-US" sz="600" dirty="0" err="1"/>
                <a:t>Syracuse,NY</a:t>
              </a:r>
              <a:endParaRPr lang="en-US" sz="600" dirty="0"/>
            </a:p>
          </p:txBody>
        </p:sp>
        <p:pic>
          <p:nvPicPr>
            <p:cNvPr id="11" name="Picture 10" descr="Signature on Document Example"/>
            <p:cNvPicPr>
              <a:picLocks noChangeAspect="1"/>
            </p:cNvPicPr>
            <p:nvPr/>
          </p:nvPicPr>
          <p:blipFill rotWithShape="1">
            <a:blip r:embed="rId4"/>
            <a:srcRect l="7862" t="11801" r="7517" b="23913"/>
            <a:stretch/>
          </p:blipFill>
          <p:spPr>
            <a:xfrm>
              <a:off x="8764696" y="2677656"/>
              <a:ext cx="673626" cy="142577"/>
            </a:xfrm>
            <a:prstGeom prst="rect">
              <a:avLst/>
            </a:prstGeom>
          </p:spPr>
        </p:pic>
      </p:grpSp>
      <p:grpSp>
        <p:nvGrpSpPr>
          <p:cNvPr id="6" name="Group 5" descr="Red Flash Icon "/>
          <p:cNvGrpSpPr/>
          <p:nvPr/>
        </p:nvGrpSpPr>
        <p:grpSpPr>
          <a:xfrm>
            <a:off x="632840" y="2481607"/>
            <a:ext cx="5767960" cy="3736306"/>
            <a:chOff x="632840" y="2481607"/>
            <a:chExt cx="5767960" cy="3736306"/>
          </a:xfrm>
        </p:grpSpPr>
        <p:sp>
          <p:nvSpPr>
            <p:cNvPr id="7" name="Explosion 2 6"/>
            <p:cNvSpPr/>
            <p:nvPr/>
          </p:nvSpPr>
          <p:spPr>
            <a:xfrm>
              <a:off x="632840" y="2481607"/>
              <a:ext cx="5767960" cy="3736306"/>
            </a:xfrm>
            <a:prstGeom prst="irregularSeal2">
              <a:avLst/>
            </a:prstGeom>
            <a:solidFill>
              <a:srgbClr val="D44500"/>
            </a:solidFill>
            <a:ln>
              <a:solidFill>
                <a:srgbClr val="D44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rebuchet MS" panose="020B0603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85299" y="3739736"/>
              <a:ext cx="32244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Sherman Sans Book"/>
                </a:rPr>
                <a:t>Travel Signatures</a:t>
              </a:r>
              <a:br>
                <a:rPr lang="en-US" b="1" dirty="0">
                  <a:solidFill>
                    <a:schemeClr val="bg1"/>
                  </a:solidFill>
                  <a:latin typeface="Sherman Sans Book"/>
                </a:rPr>
              </a:br>
              <a:r>
                <a:rPr lang="en-US" b="1" dirty="0">
                  <a:solidFill>
                    <a:schemeClr val="bg1"/>
                  </a:solidFill>
                  <a:latin typeface="Sherman Sans Book"/>
                </a:rPr>
                <a:t>October 11-15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Sherman Sans Book"/>
                </a:rPr>
                <a:t>Monday-Friday</a:t>
              </a:r>
              <a:endParaRPr lang="en-US" dirty="0">
                <a:solidFill>
                  <a:schemeClr val="bg1"/>
                </a:solidFill>
                <a:latin typeface="Sherman Sans Book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Sherman Sans Book"/>
                </a:rPr>
                <a:t>9 am-4 pm</a:t>
              </a:r>
              <a:br>
                <a:rPr lang="en-US" dirty="0">
                  <a:solidFill>
                    <a:schemeClr val="bg1"/>
                  </a:solidFill>
                  <a:latin typeface="Sherman Sans Book"/>
                </a:rPr>
              </a:br>
              <a:r>
                <a:rPr lang="en-US" dirty="0">
                  <a:solidFill>
                    <a:schemeClr val="bg1"/>
                  </a:solidFill>
                  <a:latin typeface="Sherman Sans Book"/>
                </a:rPr>
                <a:t>Bird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735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Section Title"/>
          <p:cNvSpPr>
            <a:spLocks noGrp="1"/>
          </p:cNvSpPr>
          <p:nvPr>
            <p:ph type="title"/>
          </p:nvPr>
        </p:nvSpPr>
        <p:spPr>
          <a:xfrm>
            <a:off x="838201" y="298176"/>
            <a:ext cx="4569012" cy="566529"/>
          </a:xfrm>
        </p:spPr>
        <p:txBody>
          <a:bodyPr/>
          <a:lstStyle/>
          <a:p>
            <a:r>
              <a:rPr lang="en-US" sz="3600" dirty="0"/>
              <a:t>DS-2019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pic>
        <p:nvPicPr>
          <p:cNvPr id="2" name="Picture 1" descr="Document Examp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05" y="144379"/>
            <a:ext cx="4662194" cy="6034533"/>
          </a:xfrm>
          <a:prstGeom prst="rect">
            <a:avLst/>
          </a:prstGeom>
        </p:spPr>
      </p:pic>
      <p:cxnSp>
        <p:nvCxnSpPr>
          <p:cNvPr id="10" name="Straight Arrow Connector 9" descr="Arrow Example"/>
          <p:cNvCxnSpPr/>
          <p:nvPr/>
        </p:nvCxnSpPr>
        <p:spPr>
          <a:xfrm>
            <a:off x="6191861" y="1257776"/>
            <a:ext cx="993913" cy="49696"/>
          </a:xfrm>
          <a:prstGeom prst="straightConnector1">
            <a:avLst/>
          </a:prstGeom>
          <a:ln w="57150">
            <a:solidFill>
              <a:srgbClr val="D44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0695" y="1022519"/>
            <a:ext cx="50855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Immigration Selfie-tells your 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Issued by Syracuse University or J-1 Program Sponsor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Biographic Information about you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Degree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Program of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Program Start and End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Financial Information</a:t>
            </a:r>
          </a:p>
        </p:txBody>
      </p:sp>
      <p:sp>
        <p:nvSpPr>
          <p:cNvPr id="11" name="Rectangle 10" descr="Document Example"/>
          <p:cNvSpPr/>
          <p:nvPr/>
        </p:nvSpPr>
        <p:spPr>
          <a:xfrm>
            <a:off x="7072605" y="1986053"/>
            <a:ext cx="3852069" cy="471134"/>
          </a:xfrm>
          <a:prstGeom prst="rect">
            <a:avLst/>
          </a:prstGeom>
          <a:noFill/>
          <a:ln w="38100">
            <a:solidFill>
              <a:srgbClr val="D4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ocument Examp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605" y="2370066"/>
            <a:ext cx="3852069" cy="765701"/>
          </a:xfrm>
          <a:prstGeom prst="rect">
            <a:avLst/>
          </a:prstGeom>
        </p:spPr>
      </p:pic>
      <p:sp>
        <p:nvSpPr>
          <p:cNvPr id="14" name="Rectangle 13" descr="Document Example"/>
          <p:cNvSpPr/>
          <p:nvPr/>
        </p:nvSpPr>
        <p:spPr>
          <a:xfrm>
            <a:off x="7072605" y="506932"/>
            <a:ext cx="3852069" cy="775692"/>
          </a:xfrm>
          <a:prstGeom prst="rect">
            <a:avLst/>
          </a:prstGeom>
          <a:noFill/>
          <a:ln w="38100">
            <a:solidFill>
              <a:srgbClr val="D4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96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Section Title"/>
          <p:cNvSpPr>
            <a:spLocks noGrp="1"/>
          </p:cNvSpPr>
          <p:nvPr>
            <p:ph type="title"/>
          </p:nvPr>
        </p:nvSpPr>
        <p:spPr>
          <a:xfrm>
            <a:off x="887897" y="134181"/>
            <a:ext cx="4569012" cy="646042"/>
          </a:xfrm>
        </p:spPr>
        <p:txBody>
          <a:bodyPr/>
          <a:lstStyle/>
          <a:p>
            <a:r>
              <a:rPr lang="en-US" sz="3600" dirty="0"/>
              <a:t>Travel Endorsement</a:t>
            </a:r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137" y="1095024"/>
            <a:ext cx="4569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Travel Signatures-valid for one year/12 months</a:t>
            </a:r>
            <a:br>
              <a:rPr lang="en-US" dirty="0">
                <a:latin typeface="Sherman Sans Book"/>
              </a:rPr>
            </a:br>
            <a:br>
              <a:rPr lang="en-US" dirty="0">
                <a:latin typeface="Sherman Sans Book"/>
              </a:rPr>
            </a:br>
            <a:endParaRPr lang="en-US" dirty="0">
              <a:latin typeface="Sherman Sans Book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632840" y="2481607"/>
            <a:ext cx="5930346" cy="3736306"/>
          </a:xfrm>
          <a:prstGeom prst="irregularSeal2">
            <a:avLst/>
          </a:prstGeom>
          <a:solidFill>
            <a:srgbClr val="D44500"/>
          </a:solidFill>
          <a:ln>
            <a:solidFill>
              <a:srgbClr val="D4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herman Sans Book"/>
              </a:rPr>
              <a:t>Travel Signatures</a:t>
            </a:r>
            <a:br>
              <a:rPr lang="en-US" sz="2000" b="1" dirty="0">
                <a:latin typeface="Sherman Sans Book"/>
              </a:rPr>
            </a:br>
            <a:r>
              <a:rPr lang="en-US" sz="2000" b="1" dirty="0">
                <a:solidFill>
                  <a:schemeClr val="bg1"/>
                </a:solidFill>
                <a:latin typeface="Sherman Sans Book"/>
              </a:rPr>
              <a:t>October 11-15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Sherman Sans Book"/>
              </a:rPr>
              <a:t>Monday-Friday</a:t>
            </a:r>
            <a:endParaRPr lang="en-US" sz="2000" dirty="0">
              <a:solidFill>
                <a:schemeClr val="bg1"/>
              </a:solidFill>
              <a:latin typeface="Sherman Sans Book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herman Sans Book"/>
              </a:rPr>
              <a:t>9 am-4 pm</a:t>
            </a:r>
            <a:br>
              <a:rPr lang="en-US" sz="2000" dirty="0">
                <a:solidFill>
                  <a:schemeClr val="bg1"/>
                </a:solidFill>
                <a:latin typeface="Sherman Sans Book"/>
              </a:rPr>
            </a:br>
            <a:r>
              <a:rPr lang="en-US" sz="2000" dirty="0">
                <a:solidFill>
                  <a:schemeClr val="bg1"/>
                </a:solidFill>
                <a:latin typeface="Sherman Sans Book"/>
              </a:rPr>
              <a:t>Bird Library</a:t>
            </a:r>
          </a:p>
        </p:txBody>
      </p:sp>
      <p:pic>
        <p:nvPicPr>
          <p:cNvPr id="14" name="Picture 13" descr="Document Examp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05" y="144379"/>
            <a:ext cx="4662194" cy="6034533"/>
          </a:xfrm>
          <a:prstGeom prst="rect">
            <a:avLst/>
          </a:prstGeom>
        </p:spPr>
      </p:pic>
      <p:sp>
        <p:nvSpPr>
          <p:cNvPr id="9" name="Rectangle 8" descr="Document Example"/>
          <p:cNvSpPr/>
          <p:nvPr/>
        </p:nvSpPr>
        <p:spPr>
          <a:xfrm>
            <a:off x="9945072" y="4085656"/>
            <a:ext cx="1789727" cy="1506622"/>
          </a:xfrm>
          <a:prstGeom prst="rect">
            <a:avLst/>
          </a:prstGeom>
          <a:noFill/>
          <a:ln w="38100">
            <a:solidFill>
              <a:srgbClr val="D4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 descr="Document Example"/>
          <p:cNvGrpSpPr/>
          <p:nvPr/>
        </p:nvGrpSpPr>
        <p:grpSpPr>
          <a:xfrm>
            <a:off x="10514785" y="4556240"/>
            <a:ext cx="731078" cy="402919"/>
            <a:chOff x="10514785" y="4556240"/>
            <a:chExt cx="731078" cy="402919"/>
          </a:xfrm>
        </p:grpSpPr>
        <p:pic>
          <p:nvPicPr>
            <p:cNvPr id="11" name="Picture 10" descr="Document Example"/>
            <p:cNvPicPr>
              <a:picLocks noChangeAspect="1"/>
            </p:cNvPicPr>
            <p:nvPr/>
          </p:nvPicPr>
          <p:blipFill rotWithShape="1">
            <a:blip r:embed="rId4"/>
            <a:srcRect l="7862" t="11801" r="7517" b="23913"/>
            <a:stretch/>
          </p:blipFill>
          <p:spPr>
            <a:xfrm>
              <a:off x="10551398" y="4837018"/>
              <a:ext cx="577073" cy="12214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514785" y="4556240"/>
              <a:ext cx="73107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07/30/2021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4580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Section Title"/>
          <p:cNvSpPr>
            <a:spLocks noGrp="1"/>
          </p:cNvSpPr>
          <p:nvPr>
            <p:ph type="title"/>
          </p:nvPr>
        </p:nvSpPr>
        <p:spPr>
          <a:xfrm>
            <a:off x="619540" y="159027"/>
            <a:ext cx="8315738" cy="596347"/>
          </a:xfrm>
        </p:spPr>
        <p:txBody>
          <a:bodyPr/>
          <a:lstStyle/>
          <a:p>
            <a:r>
              <a:rPr lang="en-US" sz="3600" dirty="0"/>
              <a:t>I-94 Arrival Record/Travel History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5069" y="874643"/>
            <a:ext cx="48304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Sherman Sans Book"/>
              </a:rPr>
              <a:t>www.cbp.gov</a:t>
            </a:r>
            <a:r>
              <a:rPr lang="en-US" sz="2400" dirty="0">
                <a:latin typeface="Sherman Sans Book"/>
              </a:rPr>
              <a:t>/I-94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Updated every time you travel out of the U.S. and 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Check every time to be sure you were admitted to the US in F-1 status and for D/S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herman Sans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D/S = Duration of 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Program End Date + 60 days </a:t>
            </a:r>
          </a:p>
          <a:p>
            <a:pPr lvl="1"/>
            <a:r>
              <a:rPr lang="en-US" sz="2400" dirty="0">
                <a:latin typeface="Sherman Sans Book"/>
              </a:rPr>
              <a:t>	(F-1s)/30 days (J-1s) to prepare 	to depart or change status</a:t>
            </a:r>
          </a:p>
        </p:txBody>
      </p:sp>
      <p:pic>
        <p:nvPicPr>
          <p:cNvPr id="9" name="Picture 8" descr="U.S. Customs and Border Protection Example"/>
          <p:cNvPicPr>
            <a:picLocks noChangeAspect="1"/>
          </p:cNvPicPr>
          <p:nvPr/>
        </p:nvPicPr>
        <p:blipFill rotWithShape="1">
          <a:blip r:embed="rId3"/>
          <a:srcRect l="4532" t="-476" r="4473" b="476"/>
          <a:stretch/>
        </p:blipFill>
        <p:spPr>
          <a:xfrm>
            <a:off x="5938135" y="864941"/>
            <a:ext cx="5640952" cy="4538643"/>
          </a:xfrm>
          <a:prstGeom prst="rect">
            <a:avLst/>
          </a:prstGeom>
        </p:spPr>
      </p:pic>
      <p:sp>
        <p:nvSpPr>
          <p:cNvPr id="10" name="Oval 9" descr="U.S. Customs and Border Protection Example"/>
          <p:cNvSpPr/>
          <p:nvPr/>
        </p:nvSpPr>
        <p:spPr>
          <a:xfrm>
            <a:off x="7156174" y="2743200"/>
            <a:ext cx="447261" cy="298174"/>
          </a:xfrm>
          <a:prstGeom prst="ellipse">
            <a:avLst/>
          </a:prstGeom>
          <a:noFill/>
          <a:ln w="38100">
            <a:solidFill>
              <a:srgbClr val="D4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U.S. Customs and Border Protection Examp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48" y="4275137"/>
            <a:ext cx="481626" cy="335309"/>
          </a:xfrm>
          <a:prstGeom prst="rect">
            <a:avLst/>
          </a:prstGeom>
        </p:spPr>
      </p:pic>
      <p:pic>
        <p:nvPicPr>
          <p:cNvPr id="12" name="Picture 11" descr="U.S. Customs and Border Protection Examp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996" y="1833493"/>
            <a:ext cx="4621366" cy="350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45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Student Population at SU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, if applicable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2020-2021; 2019-2020</a:t>
            </a:r>
          </a:p>
        </p:txBody>
      </p:sp>
      <p:sp>
        <p:nvSpPr>
          <p:cNvPr id="7" name="Division Name, if applicable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Sherman Sans Book"/>
              </a:rPr>
              <a:t>Center for International Services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799" y="1575707"/>
            <a:ext cx="6979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Total Student Enrollment: 21,322;  22,850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Total International Students: 3,748;  4,302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herman Sans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Undergraduate Student Enrollment: 14, 479;  15,275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International Undergraduate Students:  2,034;  2,139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herman Sans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Graduate Student Enrollment: 6,193;  7,575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International Graduate Students:  1,681;  2,163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herman Sans Book"/>
            </a:endParaRPr>
          </a:p>
          <a:p>
            <a:r>
              <a:rPr lang="en-US" sz="2000" dirty="0">
                <a:latin typeface="Sherman Sans Book"/>
              </a:rPr>
              <a:t>OPT Applications Processed:  2020- 673;  2019- 780</a:t>
            </a:r>
          </a:p>
          <a:p>
            <a:r>
              <a:rPr lang="en-US" sz="2000" dirty="0">
                <a:latin typeface="Sherman Sans Book"/>
              </a:rPr>
              <a:t>STEM OPT Applications Processed:  2020-419; 2019-374</a:t>
            </a:r>
          </a:p>
          <a:p>
            <a:endParaRPr lang="en-US" sz="2000" dirty="0">
              <a:latin typeface="Sherman Sans Book"/>
            </a:endParaRPr>
          </a:p>
          <a:p>
            <a:r>
              <a:rPr lang="en-US" sz="2000" dirty="0">
                <a:latin typeface="Sherman Sans Book"/>
              </a:rPr>
              <a:t>CPT Applications Processed:  2020-304;  2019-517</a:t>
            </a:r>
          </a:p>
        </p:txBody>
      </p:sp>
      <p:pic>
        <p:nvPicPr>
          <p:cNvPr id="9" name="Picture 8" descr="Picture of student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2479202"/>
            <a:ext cx="4602478" cy="35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219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Sherman Serif Book"/>
              </a:rPr>
              <a:t>Center for International Services</a:t>
            </a:r>
          </a:p>
        </p:txBody>
      </p:sp>
      <p:sp>
        <p:nvSpPr>
          <p:cNvPr id="15" name="Division Name, if applicable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Center for International Services</a:t>
            </a:r>
          </a:p>
        </p:txBody>
      </p:sp>
      <p:pic>
        <p:nvPicPr>
          <p:cNvPr id="8" name="Picture 7" descr="Center for International Servic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229" y="1398531"/>
            <a:ext cx="5846571" cy="3895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1023730"/>
            <a:ext cx="4618383" cy="1631216"/>
          </a:xfrm>
          <a:prstGeom prst="rect">
            <a:avLst/>
          </a:prstGeom>
          <a:solidFill>
            <a:srgbClr val="D445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herman Sans Book"/>
              </a:rPr>
              <a:t>310 Walnut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herman Sans Book"/>
              </a:rPr>
              <a:t>corner of Walnut Place and Waverly Avenue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herman Sans Book"/>
              </a:rPr>
              <a:t>across the street from Bird Library and </a:t>
            </a:r>
            <a:r>
              <a:rPr lang="en-US" sz="2000" dirty="0" err="1">
                <a:solidFill>
                  <a:schemeClr val="bg1"/>
                </a:solidFill>
                <a:latin typeface="Sherman Sans Book"/>
              </a:rPr>
              <a:t>Schine</a:t>
            </a:r>
            <a:r>
              <a:rPr lang="en-US" sz="2000" dirty="0">
                <a:solidFill>
                  <a:schemeClr val="bg1"/>
                </a:solidFill>
                <a:latin typeface="Sherman Sans Book"/>
              </a:rPr>
              <a:t> Student Center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654946"/>
            <a:ext cx="46183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herman Sans Book"/>
              </a:rPr>
              <a:t>Hours: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Monday-Friday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8:30 am - 5:00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Summer: 8:00 am - 4:30 pm</a:t>
            </a:r>
          </a:p>
          <a:p>
            <a:endParaRPr lang="en-US" sz="2000" dirty="0">
              <a:latin typeface="Sherman Sans Book"/>
            </a:endParaRPr>
          </a:p>
          <a:p>
            <a:r>
              <a:rPr lang="en-US" sz="2000" dirty="0">
                <a:latin typeface="Sherman Sans Book"/>
              </a:rPr>
              <a:t>Phone:  315-443-2457</a:t>
            </a:r>
          </a:p>
          <a:p>
            <a:endParaRPr lang="en-US" sz="2000" dirty="0">
              <a:latin typeface="Sherman Sans Book"/>
            </a:endParaRPr>
          </a:p>
          <a:p>
            <a:r>
              <a:rPr lang="en-US" sz="2000" dirty="0">
                <a:latin typeface="Sherman Sans Book"/>
              </a:rPr>
              <a:t>Email:  international@syr.edu</a:t>
            </a:r>
          </a:p>
          <a:p>
            <a:endParaRPr lang="en-US" sz="2000" dirty="0">
              <a:latin typeface="Sherman Sans Book"/>
            </a:endParaRPr>
          </a:p>
          <a:p>
            <a:r>
              <a:rPr lang="en-US" sz="2000" dirty="0">
                <a:latin typeface="Sherman Sans Book"/>
              </a:rPr>
              <a:t>Website:  international.syr.edu</a:t>
            </a:r>
          </a:p>
        </p:txBody>
      </p:sp>
    </p:spTree>
    <p:extLst>
      <p:ext uri="{BB962C8B-B14F-4D97-AF65-F5344CB8AC3E}">
        <p14:creationId xmlns:p14="http://schemas.microsoft.com/office/powerpoint/2010/main" val="12002633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/>
          <a:p>
            <a:fld id="{F343A32A-436A-8143-8894-653E9845785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 Continued</a:t>
            </a:r>
          </a:p>
        </p:txBody>
      </p:sp>
      <p:sp>
        <p:nvSpPr>
          <p:cNvPr id="5" name="Division Name, if applicable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1000965"/>
            <a:ext cx="5999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herman Sans Book"/>
              </a:rPr>
              <a:t>Advisor on Call: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Monday-Friday, 11 am-3 pm</a:t>
            </a:r>
          </a:p>
          <a:p>
            <a:r>
              <a:rPr lang="en-US" sz="2000" dirty="0">
                <a:latin typeface="Sherman Sans Book"/>
              </a:rPr>
              <a:t>In person, By Phone, via Zoom, Teams, or Skype</a:t>
            </a:r>
          </a:p>
          <a:p>
            <a:endParaRPr lang="en-US" sz="2000" dirty="0">
              <a:latin typeface="Sherman Sans Book"/>
            </a:endParaRPr>
          </a:p>
          <a:p>
            <a:r>
              <a:rPr lang="en-US" sz="2000" dirty="0">
                <a:latin typeface="Sherman Sans Book"/>
              </a:rPr>
              <a:t>Informational Seminars: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Curricular and Optional Practical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herman Sans Book"/>
              </a:rPr>
              <a:t>1st &amp; 3rd Wednesday, 2nd Friday every month</a:t>
            </a:r>
          </a:p>
          <a:p>
            <a:r>
              <a:rPr lang="en-US" sz="2000" dirty="0">
                <a:latin typeface="Sherman Sans Book"/>
              </a:rPr>
              <a:t>In person and via Zoom (this summer)</a:t>
            </a:r>
          </a:p>
          <a:p>
            <a:endParaRPr lang="en-US" sz="2000" dirty="0">
              <a:latin typeface="Sherman Sans Book"/>
            </a:endParaRPr>
          </a:p>
          <a:p>
            <a:r>
              <a:rPr lang="en-US" sz="2000" dirty="0">
                <a:latin typeface="Sherman Sans Book"/>
              </a:rPr>
              <a:t>Newsletter –every other week</a:t>
            </a:r>
          </a:p>
        </p:txBody>
      </p:sp>
      <p:grpSp>
        <p:nvGrpSpPr>
          <p:cNvPr id="8" name="Group 7" descr="PowerPoint Presentation Icon"/>
          <p:cNvGrpSpPr/>
          <p:nvPr/>
        </p:nvGrpSpPr>
        <p:grpSpPr>
          <a:xfrm>
            <a:off x="8509538" y="3857728"/>
            <a:ext cx="2921042" cy="1964241"/>
            <a:chOff x="7326623" y="3585157"/>
            <a:chExt cx="2486025" cy="1706028"/>
          </a:xfrm>
        </p:grpSpPr>
        <p:pic>
          <p:nvPicPr>
            <p:cNvPr id="4" name="Picture 3" descr="PowerPoint Presentation Icon"/>
            <p:cNvPicPr>
              <a:picLocks noChangeAspect="1"/>
            </p:cNvPicPr>
            <p:nvPr/>
          </p:nvPicPr>
          <p:blipFill rotWithShape="1">
            <a:blip r:embed="rId3"/>
            <a:srcRect b="7196"/>
            <a:stretch/>
          </p:blipFill>
          <p:spPr>
            <a:xfrm>
              <a:off x="7326623" y="3585157"/>
              <a:ext cx="2486025" cy="17060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499108" y="4013157"/>
              <a:ext cx="924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Sherman Sans Book"/>
                </a:rPr>
                <a:t>CPT</a:t>
              </a:r>
              <a:endParaRPr lang="en-US" sz="2800" b="1" dirty="0">
                <a:latin typeface="Sherman Sans Book"/>
              </a:endParaRPr>
            </a:p>
          </p:txBody>
        </p:sp>
      </p:grpSp>
      <p:pic>
        <p:nvPicPr>
          <p:cNvPr id="11" name="Picture 10" descr="Center for International Services Newsletter Header 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886" y="4171064"/>
            <a:ext cx="5119778" cy="1993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598717-1482-4B2E-849F-FBD684D38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731" y="1207381"/>
            <a:ext cx="2243522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570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Section Title"/>
          <p:cNvSpPr>
            <a:spLocks noGrp="1"/>
          </p:cNvSpPr>
          <p:nvPr>
            <p:ph type="title"/>
          </p:nvPr>
        </p:nvSpPr>
        <p:spPr>
          <a:xfrm>
            <a:off x="1019275" y="1851354"/>
            <a:ext cx="4002156" cy="1812235"/>
          </a:xfrm>
        </p:spPr>
        <p:txBody>
          <a:bodyPr/>
          <a:lstStyle/>
          <a:p>
            <a:r>
              <a:rPr lang="en-US" dirty="0"/>
              <a:t>Tour of Documents</a:t>
            </a:r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pic>
        <p:nvPicPr>
          <p:cNvPr id="7" name="Picture 6" descr="Passport Image Examp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4912">
            <a:off x="4398623" y="666572"/>
            <a:ext cx="1602731" cy="2286000"/>
          </a:xfrm>
          <a:prstGeom prst="rect">
            <a:avLst/>
          </a:prstGeom>
        </p:spPr>
      </p:pic>
      <p:pic>
        <p:nvPicPr>
          <p:cNvPr id="8" name="Picture 7" descr="Passport Image Examp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636" y="270248"/>
            <a:ext cx="1678825" cy="2286000"/>
          </a:xfrm>
          <a:prstGeom prst="rect">
            <a:avLst/>
          </a:prstGeom>
        </p:spPr>
      </p:pic>
      <p:pic>
        <p:nvPicPr>
          <p:cNvPr id="9" name="Picture 8" descr="Passport Image Example"/>
          <p:cNvPicPr>
            <a:picLocks noChangeAspect="1"/>
          </p:cNvPicPr>
          <p:nvPr/>
        </p:nvPicPr>
        <p:blipFill rotWithShape="1">
          <a:blip r:embed="rId5"/>
          <a:srcRect l="29737" t="4608" r="30014" b="5391"/>
          <a:stretch/>
        </p:blipFill>
        <p:spPr>
          <a:xfrm rot="1120770">
            <a:off x="7053847" y="863251"/>
            <a:ext cx="1610138" cy="2286000"/>
          </a:xfrm>
          <a:prstGeom prst="rect">
            <a:avLst/>
          </a:prstGeom>
        </p:spPr>
      </p:pic>
      <p:pic>
        <p:nvPicPr>
          <p:cNvPr id="11" name="Picture 10" descr="Document Examp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27254">
            <a:off x="4713193" y="3313363"/>
            <a:ext cx="1960686" cy="2506585"/>
          </a:xfrm>
          <a:prstGeom prst="rect">
            <a:avLst/>
          </a:prstGeom>
        </p:spPr>
      </p:pic>
      <p:pic>
        <p:nvPicPr>
          <p:cNvPr id="14" name="Picture 13" descr="Website Examp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59074">
            <a:off x="9335636" y="3696435"/>
            <a:ext cx="2186479" cy="1564999"/>
          </a:xfrm>
          <a:prstGeom prst="rect">
            <a:avLst/>
          </a:prstGeom>
        </p:spPr>
      </p:pic>
      <p:pic>
        <p:nvPicPr>
          <p:cNvPr id="2" name="Picture 1" descr="Visa Exampl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32049">
            <a:off x="9209537" y="932505"/>
            <a:ext cx="2676617" cy="18249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404FF6-9F74-468B-9EA8-07C73F667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109">
            <a:off x="6189416" y="3210804"/>
            <a:ext cx="2051840" cy="26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38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Section Title"/>
          <p:cNvSpPr>
            <a:spLocks noGrp="1"/>
          </p:cNvSpPr>
          <p:nvPr>
            <p:ph type="title"/>
          </p:nvPr>
        </p:nvSpPr>
        <p:spPr>
          <a:xfrm>
            <a:off x="1066801" y="854110"/>
            <a:ext cx="4569012" cy="5154804"/>
          </a:xfrm>
        </p:spPr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1" y="152615"/>
            <a:ext cx="510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D44500"/>
                </a:solidFill>
                <a:latin typeface="Sherman Serif Book"/>
              </a:rPr>
              <a:t>Passport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2817" y="1003852"/>
            <a:ext cx="49198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herman Sans Book"/>
              </a:rPr>
              <a:t>Know your passport expiration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herman Sans Book"/>
              </a:rPr>
              <a:t>Your passport needs to be valid for at least 6 months into the future when entering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herman Sans Book"/>
              </a:rPr>
              <a:t>Replace at your Consulate in New York City or Embassy in Washington, DC</a:t>
            </a:r>
          </a:p>
        </p:txBody>
      </p:sp>
      <p:pic>
        <p:nvPicPr>
          <p:cNvPr id="8" name="Picture 7" descr="Passport Exam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01" y="1003852"/>
            <a:ext cx="5880453" cy="4217600"/>
          </a:xfrm>
          <a:prstGeom prst="rect">
            <a:avLst/>
          </a:prstGeom>
        </p:spPr>
      </p:pic>
      <p:sp>
        <p:nvSpPr>
          <p:cNvPr id="7" name="Oval 6" descr="Passport Example"/>
          <p:cNvSpPr/>
          <p:nvPr/>
        </p:nvSpPr>
        <p:spPr>
          <a:xfrm>
            <a:off x="9740429" y="2765380"/>
            <a:ext cx="1520687" cy="447261"/>
          </a:xfrm>
          <a:prstGeom prst="ellipse">
            <a:avLst/>
          </a:prstGeom>
          <a:noFill/>
          <a:ln w="57150">
            <a:solidFill>
              <a:srgbClr val="D4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77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3548" y="168965"/>
            <a:ext cx="465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D44500"/>
                </a:solidFill>
                <a:latin typeface="Sherman Serif Book"/>
              </a:rPr>
              <a:t>Visa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4766" y="815296"/>
            <a:ext cx="58541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Know expiration date and Number of entries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Needs to be valid when entering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Number of entries and length determined by diplomatic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Usually annotated with SEVIS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Usually annotated with school or J-1 Program Sponsor Name and Number (SU=P-1-00245)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Can only be renewed at a U.S. Embassy or Consulate-all located outside the U.S.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Visa cannot be renewed inside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Can expire while in the U.S.   </a:t>
            </a:r>
          </a:p>
        </p:txBody>
      </p:sp>
      <p:pic>
        <p:nvPicPr>
          <p:cNvPr id="8" name="Picture 7" descr="Visa Examp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696" y="1394914"/>
            <a:ext cx="4827103" cy="3293788"/>
          </a:xfrm>
          <a:prstGeom prst="rect">
            <a:avLst/>
          </a:prstGeom>
        </p:spPr>
      </p:pic>
      <p:sp>
        <p:nvSpPr>
          <p:cNvPr id="9" name="Oval 8" descr="Visa Example"/>
          <p:cNvSpPr/>
          <p:nvPr/>
        </p:nvSpPr>
        <p:spPr>
          <a:xfrm>
            <a:off x="9978886" y="3041808"/>
            <a:ext cx="944218" cy="467139"/>
          </a:xfrm>
          <a:prstGeom prst="ellipse">
            <a:avLst/>
          </a:prstGeom>
          <a:noFill/>
          <a:ln w="38100">
            <a:solidFill>
              <a:srgbClr val="D4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 descr="Visa Example"/>
          <p:cNvSpPr/>
          <p:nvPr/>
        </p:nvSpPr>
        <p:spPr>
          <a:xfrm>
            <a:off x="8289257" y="2942482"/>
            <a:ext cx="556546" cy="467139"/>
          </a:xfrm>
          <a:prstGeom prst="ellipse">
            <a:avLst/>
          </a:prstGeom>
          <a:noFill/>
          <a:ln w="38100">
            <a:solidFill>
              <a:srgbClr val="D4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60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3548" y="168965"/>
            <a:ext cx="1052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D44500"/>
                </a:solidFill>
                <a:latin typeface="Sherman Serif Book"/>
              </a:rPr>
              <a:t>Two Year Home Residency Requirement</a:t>
            </a:r>
          </a:p>
        </p:txBody>
      </p:sp>
      <p:pic>
        <p:nvPicPr>
          <p:cNvPr id="10" name="Picture 2" descr="Image result for j-1 v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84" y="1495519"/>
            <a:ext cx="5025885" cy="33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 descr="Visa Example"/>
          <p:cNvSpPr/>
          <p:nvPr/>
        </p:nvSpPr>
        <p:spPr>
          <a:xfrm>
            <a:off x="7921591" y="3474628"/>
            <a:ext cx="3002640" cy="760396"/>
          </a:xfrm>
          <a:prstGeom prst="ellipse">
            <a:avLst/>
          </a:prstGeom>
          <a:noFill/>
          <a:ln w="57150">
            <a:solidFill>
              <a:srgbClr val="D4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3548" y="816781"/>
            <a:ext cx="49728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herman Sans Book"/>
              </a:rPr>
              <a:t>Some people in J status are subject to a Two Year Home Residency Requirement:  the facts of your situation matter, not necessarily what it says on your visa</a:t>
            </a:r>
          </a:p>
          <a:p>
            <a:endParaRPr lang="en-US" sz="2000" dirty="0">
              <a:latin typeface="Sherman Sans Book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Sherman Sans Book"/>
              </a:rPr>
              <a:t>If you received government funding for your J program-all </a:t>
            </a:r>
            <a:r>
              <a:rPr lang="en-US" sz="2000" dirty="0" err="1">
                <a:latin typeface="Sherman Sans Book"/>
              </a:rPr>
              <a:t>Fulbrights</a:t>
            </a:r>
            <a:endParaRPr lang="en-US" sz="2000" dirty="0">
              <a:latin typeface="Sherman Sans Book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Sherman Sans Book"/>
              </a:rPr>
              <a:t>If your country has your field of study on its Exchange Visitor Skills List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Sherman Sans Book"/>
              </a:rPr>
              <a:t>If your J program is for a Medical Residency Program</a:t>
            </a:r>
          </a:p>
        </p:txBody>
      </p:sp>
    </p:spTree>
    <p:extLst>
      <p:ext uri="{BB962C8B-B14F-4D97-AF65-F5344CB8AC3E}">
        <p14:creationId xmlns:p14="http://schemas.microsoft.com/office/powerpoint/2010/main" val="2801785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4079" y="168965"/>
            <a:ext cx="996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D44500"/>
                </a:solidFill>
                <a:latin typeface="Sherman Serif Book"/>
              </a:rPr>
              <a:t>Two Year Home Residency Requirement</a:t>
            </a:r>
          </a:p>
        </p:txBody>
      </p:sp>
      <p:pic>
        <p:nvPicPr>
          <p:cNvPr id="10" name="Picture 2" descr="Image result for j-1 v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84" y="1495519"/>
            <a:ext cx="5025885" cy="33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 descr="Visa Example"/>
          <p:cNvSpPr/>
          <p:nvPr/>
        </p:nvSpPr>
        <p:spPr>
          <a:xfrm>
            <a:off x="7921591" y="3474628"/>
            <a:ext cx="3002640" cy="760396"/>
          </a:xfrm>
          <a:prstGeom prst="ellipse">
            <a:avLst/>
          </a:prstGeom>
          <a:noFill/>
          <a:ln w="57150">
            <a:solidFill>
              <a:srgbClr val="D4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4079" y="892930"/>
            <a:ext cx="55752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herman Sans Book"/>
              </a:rPr>
              <a:t>If you are subject to the Two Year Home Residency Requirement:</a:t>
            </a:r>
          </a:p>
          <a:p>
            <a:endParaRPr lang="en-US" sz="2400" dirty="0">
              <a:latin typeface="Sherman Sans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cannot change status within the U.S.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are not eligible for an H, K or L visa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herman Sans Book"/>
              </a:rPr>
              <a:t>are not eligible for permanent residence in the U.S.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herman Sans Book"/>
            </a:endParaRPr>
          </a:p>
          <a:p>
            <a:r>
              <a:rPr lang="en-US" sz="2400" b="1" dirty="0">
                <a:latin typeface="Sherman Sans Book"/>
              </a:rPr>
              <a:t>UNTIL</a:t>
            </a:r>
            <a:r>
              <a:rPr lang="en-US" sz="2400" dirty="0">
                <a:latin typeface="Sherman Sans Book"/>
              </a:rPr>
              <a:t> you have been physically present in your home country for two years</a:t>
            </a:r>
          </a:p>
        </p:txBody>
      </p:sp>
    </p:spTree>
    <p:extLst>
      <p:ext uri="{BB962C8B-B14F-4D97-AF65-F5344CB8AC3E}">
        <p14:creationId xmlns:p14="http://schemas.microsoft.com/office/powerpoint/2010/main" val="365122886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racuse_traditional_widescreen_sherman_template_REV" id="{418FABB0-AFA1-3C42-88F0-126E60776543}" vid="{05C513C1-448A-6D45-A0D5-25B6F5ACB4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syracuse_traditional_widescreen_sherman_template</Template>
  <TotalTime>2383</TotalTime>
  <Words>845</Words>
  <Application>Microsoft Office PowerPoint</Application>
  <PresentationFormat>Widescreen</PresentationFormat>
  <Paragraphs>163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Sherman Sans Book</vt:lpstr>
      <vt:lpstr>Sherman Serif Book</vt:lpstr>
      <vt:lpstr>Trebuchet MS</vt:lpstr>
      <vt:lpstr>Office Theme</vt:lpstr>
      <vt:lpstr>Fall 2021 Immigration Essentials- Part 1</vt:lpstr>
      <vt:lpstr>International Student Population at SU </vt:lpstr>
      <vt:lpstr>Center for International Services</vt:lpstr>
      <vt:lpstr>Center for International Services Continued</vt:lpstr>
      <vt:lpstr>Tour of Documents</vt:lpstr>
      <vt:lpstr>   </vt:lpstr>
      <vt:lpstr>PowerPoint Presentation</vt:lpstr>
      <vt:lpstr>PowerPoint Presentation</vt:lpstr>
      <vt:lpstr>PowerPoint Presentation</vt:lpstr>
      <vt:lpstr>Travel</vt:lpstr>
      <vt:lpstr>I-20  </vt:lpstr>
      <vt:lpstr>I-20 - Page 2</vt:lpstr>
      <vt:lpstr>DS-2019  </vt:lpstr>
      <vt:lpstr>Travel Endorsement</vt:lpstr>
      <vt:lpstr>I-94 Arrival Record/Travel History 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Essentials</dc:title>
  <dc:creator>Mary Idzior</dc:creator>
  <cp:lastModifiedBy>Mary Idzior</cp:lastModifiedBy>
  <cp:revision>173</cp:revision>
  <dcterms:created xsi:type="dcterms:W3CDTF">2018-07-22T21:06:20Z</dcterms:created>
  <dcterms:modified xsi:type="dcterms:W3CDTF">2021-08-20T20:14:58Z</dcterms:modified>
</cp:coreProperties>
</file>