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81" r:id="rId2"/>
    <p:sldId id="282" r:id="rId3"/>
    <p:sldId id="285" r:id="rId4"/>
    <p:sldId id="320" r:id="rId5"/>
    <p:sldId id="321" r:id="rId6"/>
    <p:sldId id="322" r:id="rId7"/>
    <p:sldId id="323" r:id="rId8"/>
    <p:sldId id="324" r:id="rId9"/>
    <p:sldId id="325" r:id="rId10"/>
    <p:sldId id="314" r:id="rId11"/>
    <p:sldId id="327" r:id="rId12"/>
    <p:sldId id="328" r:id="rId13"/>
    <p:sldId id="329" r:id="rId14"/>
    <p:sldId id="330" r:id="rId15"/>
    <p:sldId id="331" r:id="rId16"/>
    <p:sldId id="332" r:id="rId17"/>
    <p:sldId id="333" r:id="rId18"/>
    <p:sldId id="326" r:id="rId19"/>
    <p:sldId id="319" r:id="rId20"/>
    <p:sldId id="336" r:id="rId21"/>
    <p:sldId id="337" r:id="rId22"/>
    <p:sldId id="338" r:id="rId23"/>
    <p:sldId id="339" r:id="rId24"/>
    <p:sldId id="288" r:id="rId25"/>
    <p:sldId id="335" r:id="rId26"/>
    <p:sldId id="341" r:id="rId27"/>
    <p:sldId id="342" r:id="rId28"/>
    <p:sldId id="343" r:id="rId29"/>
    <p:sldId id="344" r:id="rId30"/>
    <p:sldId id="345" r:id="rId31"/>
    <p:sldId id="346" r:id="rId32"/>
    <p:sldId id="3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Dean" initials="JD" lastIdx="4" clrIdx="0">
    <p:extLst>
      <p:ext uri="{19B8F6BF-5375-455C-9EA6-DF929625EA0E}">
        <p15:presenceInfo xmlns:p15="http://schemas.microsoft.com/office/powerpoint/2012/main" userId="S::jdean@theadditiveagency.com::48d7c856-aa91-4f9a-9c9d-c7de74b978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6900"/>
    <a:srgbClr val="707780"/>
    <a:srgbClr val="D74100"/>
    <a:srgbClr val="000000"/>
    <a:srgbClr val="404040"/>
    <a:srgbClr val="6D777E"/>
    <a:srgbClr val="F76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0A1B5D5-9B99-4C35-A422-299274C87663}">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p:restoredTop sz="96345"/>
  </p:normalViewPr>
  <p:slideViewPr>
    <p:cSldViewPr snapToGrid="0" snapToObjects="1">
      <p:cViewPr varScale="1">
        <p:scale>
          <a:sx n="110" d="100"/>
          <a:sy n="110" d="100"/>
        </p:scale>
        <p:origin x="780" y="96"/>
      </p:cViewPr>
      <p:guideLst/>
    </p:cSldViewPr>
  </p:slideViewPr>
  <p:outlineViewPr>
    <p:cViewPr>
      <p:scale>
        <a:sx n="33" d="100"/>
        <a:sy n="33" d="100"/>
      </p:scale>
      <p:origin x="0" y="-1272"/>
    </p:cViewPr>
  </p:outlineViewPr>
  <p:notesTextViewPr>
    <p:cViewPr>
      <p:scale>
        <a:sx n="1" d="1"/>
        <a:sy n="1" d="1"/>
      </p:scale>
      <p:origin x="0" y="0"/>
    </p:cViewPr>
  </p:notesTextViewPr>
  <p:sorterViewPr>
    <p:cViewPr>
      <p:scale>
        <a:sx n="152" d="100"/>
        <a:sy n="152" d="100"/>
      </p:scale>
      <p:origin x="0" y="0"/>
    </p:cViewPr>
  </p:sorterViewPr>
  <p:notesViewPr>
    <p:cSldViewPr snapToGrid="0" snapToObjects="1">
      <p:cViewPr varScale="1">
        <p:scale>
          <a:sx n="114" d="100"/>
          <a:sy n="114" d="100"/>
        </p:scale>
        <p:origin x="354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01379A-EF37-704C-8538-D0F73F424F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2C2CBE97-3D0C-5045-9FE9-7F95CA6BE3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CE2166-158B-7043-BC3D-862E3961C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20385E-9AEC-AE4B-9F29-034FFD6546A1}" type="slidenum">
              <a:rPr lang="en-US" smtClean="0"/>
              <a:t>‹#›</a:t>
            </a:fld>
            <a:endParaRPr lang="en-US"/>
          </a:p>
        </p:txBody>
      </p:sp>
      <p:sp>
        <p:nvSpPr>
          <p:cNvPr id="6" name="Date Placeholder 5">
            <a:extLst>
              <a:ext uri="{FF2B5EF4-FFF2-40B4-BE49-F238E27FC236}">
                <a16:creationId xmlns:a16="http://schemas.microsoft.com/office/drawing/2014/main" id="{37B6664E-7B47-9F48-A0F4-96D7B082EC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EE0C87-C4B2-804D-A271-30F16C3C06F1}" type="datetimeFigureOut">
              <a:rPr lang="en-US" smtClean="0"/>
              <a:t>8/24/2021</a:t>
            </a:fld>
            <a:endParaRPr lang="en-US"/>
          </a:p>
        </p:txBody>
      </p:sp>
    </p:spTree>
    <p:extLst>
      <p:ext uri="{BB962C8B-B14F-4D97-AF65-F5344CB8AC3E}">
        <p14:creationId xmlns:p14="http://schemas.microsoft.com/office/powerpoint/2010/main" val="3024254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088AB-38D9-574D-9FE4-C1ABD659377A}"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CC7F-D7FD-7142-9894-9CD0A54CFBFA}" type="slidenum">
              <a:rPr lang="en-US" smtClean="0"/>
              <a:t>‹#›</a:t>
            </a:fld>
            <a:endParaRPr lang="en-US"/>
          </a:p>
        </p:txBody>
      </p:sp>
    </p:spTree>
    <p:extLst>
      <p:ext uri="{BB962C8B-B14F-4D97-AF65-F5344CB8AC3E}">
        <p14:creationId xmlns:p14="http://schemas.microsoft.com/office/powerpoint/2010/main" val="429217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a:t>
            </a:fld>
            <a:endParaRPr lang="en-US"/>
          </a:p>
        </p:txBody>
      </p:sp>
    </p:spTree>
    <p:extLst>
      <p:ext uri="{BB962C8B-B14F-4D97-AF65-F5344CB8AC3E}">
        <p14:creationId xmlns:p14="http://schemas.microsoft.com/office/powerpoint/2010/main" val="1799569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11</a:t>
            </a:fld>
            <a:endParaRPr lang="en-US"/>
          </a:p>
        </p:txBody>
      </p:sp>
    </p:spTree>
    <p:extLst>
      <p:ext uri="{BB962C8B-B14F-4D97-AF65-F5344CB8AC3E}">
        <p14:creationId xmlns:p14="http://schemas.microsoft.com/office/powerpoint/2010/main" val="142683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12</a:t>
            </a:fld>
            <a:endParaRPr lang="en-US"/>
          </a:p>
        </p:txBody>
      </p:sp>
    </p:spTree>
    <p:extLst>
      <p:ext uri="{BB962C8B-B14F-4D97-AF65-F5344CB8AC3E}">
        <p14:creationId xmlns:p14="http://schemas.microsoft.com/office/powerpoint/2010/main" val="322430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13</a:t>
            </a:fld>
            <a:endParaRPr lang="en-US"/>
          </a:p>
        </p:txBody>
      </p:sp>
    </p:spTree>
    <p:extLst>
      <p:ext uri="{BB962C8B-B14F-4D97-AF65-F5344CB8AC3E}">
        <p14:creationId xmlns:p14="http://schemas.microsoft.com/office/powerpoint/2010/main" val="80688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14</a:t>
            </a:fld>
            <a:endParaRPr lang="en-US"/>
          </a:p>
        </p:txBody>
      </p:sp>
    </p:spTree>
    <p:extLst>
      <p:ext uri="{BB962C8B-B14F-4D97-AF65-F5344CB8AC3E}">
        <p14:creationId xmlns:p14="http://schemas.microsoft.com/office/powerpoint/2010/main" val="373873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15</a:t>
            </a:fld>
            <a:endParaRPr lang="en-US"/>
          </a:p>
        </p:txBody>
      </p:sp>
    </p:spTree>
    <p:extLst>
      <p:ext uri="{BB962C8B-B14F-4D97-AF65-F5344CB8AC3E}">
        <p14:creationId xmlns:p14="http://schemas.microsoft.com/office/powerpoint/2010/main" val="216377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16</a:t>
            </a:fld>
            <a:endParaRPr lang="en-US"/>
          </a:p>
        </p:txBody>
      </p:sp>
    </p:spTree>
    <p:extLst>
      <p:ext uri="{BB962C8B-B14F-4D97-AF65-F5344CB8AC3E}">
        <p14:creationId xmlns:p14="http://schemas.microsoft.com/office/powerpoint/2010/main" val="1247033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17</a:t>
            </a:fld>
            <a:endParaRPr lang="en-US"/>
          </a:p>
        </p:txBody>
      </p:sp>
    </p:spTree>
    <p:extLst>
      <p:ext uri="{BB962C8B-B14F-4D97-AF65-F5344CB8AC3E}">
        <p14:creationId xmlns:p14="http://schemas.microsoft.com/office/powerpoint/2010/main" val="2441325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18</a:t>
            </a:fld>
            <a:endParaRPr lang="en-US"/>
          </a:p>
        </p:txBody>
      </p:sp>
    </p:spTree>
    <p:extLst>
      <p:ext uri="{BB962C8B-B14F-4D97-AF65-F5344CB8AC3E}">
        <p14:creationId xmlns:p14="http://schemas.microsoft.com/office/powerpoint/2010/main" val="706162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19</a:t>
            </a:fld>
            <a:endParaRPr lang="en-US"/>
          </a:p>
        </p:txBody>
      </p:sp>
    </p:spTree>
    <p:extLst>
      <p:ext uri="{BB962C8B-B14F-4D97-AF65-F5344CB8AC3E}">
        <p14:creationId xmlns:p14="http://schemas.microsoft.com/office/powerpoint/2010/main" val="3838599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20</a:t>
            </a:fld>
            <a:endParaRPr lang="en-US"/>
          </a:p>
        </p:txBody>
      </p:sp>
    </p:spTree>
    <p:extLst>
      <p:ext uri="{BB962C8B-B14F-4D97-AF65-F5344CB8AC3E}">
        <p14:creationId xmlns:p14="http://schemas.microsoft.com/office/powerpoint/2010/main" val="18871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3</a:t>
            </a:fld>
            <a:endParaRPr lang="en-US"/>
          </a:p>
        </p:txBody>
      </p:sp>
    </p:spTree>
    <p:extLst>
      <p:ext uri="{BB962C8B-B14F-4D97-AF65-F5344CB8AC3E}">
        <p14:creationId xmlns:p14="http://schemas.microsoft.com/office/powerpoint/2010/main" val="1426830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21</a:t>
            </a:fld>
            <a:endParaRPr lang="en-US"/>
          </a:p>
        </p:txBody>
      </p:sp>
    </p:spTree>
    <p:extLst>
      <p:ext uri="{BB962C8B-B14F-4D97-AF65-F5344CB8AC3E}">
        <p14:creationId xmlns:p14="http://schemas.microsoft.com/office/powerpoint/2010/main" val="189865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22</a:t>
            </a:fld>
            <a:endParaRPr lang="en-US"/>
          </a:p>
        </p:txBody>
      </p:sp>
    </p:spTree>
    <p:extLst>
      <p:ext uri="{BB962C8B-B14F-4D97-AF65-F5344CB8AC3E}">
        <p14:creationId xmlns:p14="http://schemas.microsoft.com/office/powerpoint/2010/main" val="115928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23</a:t>
            </a:fld>
            <a:endParaRPr lang="en-US"/>
          </a:p>
        </p:txBody>
      </p:sp>
    </p:spTree>
    <p:extLst>
      <p:ext uri="{BB962C8B-B14F-4D97-AF65-F5344CB8AC3E}">
        <p14:creationId xmlns:p14="http://schemas.microsoft.com/office/powerpoint/2010/main" val="4126556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25</a:t>
            </a:fld>
            <a:endParaRPr lang="en-US"/>
          </a:p>
        </p:txBody>
      </p:sp>
    </p:spTree>
    <p:extLst>
      <p:ext uri="{BB962C8B-B14F-4D97-AF65-F5344CB8AC3E}">
        <p14:creationId xmlns:p14="http://schemas.microsoft.com/office/powerpoint/2010/main" val="2869655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26</a:t>
            </a:fld>
            <a:endParaRPr lang="en-US"/>
          </a:p>
        </p:txBody>
      </p:sp>
    </p:spTree>
    <p:extLst>
      <p:ext uri="{BB962C8B-B14F-4D97-AF65-F5344CB8AC3E}">
        <p14:creationId xmlns:p14="http://schemas.microsoft.com/office/powerpoint/2010/main" val="108346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27</a:t>
            </a:fld>
            <a:endParaRPr lang="en-US"/>
          </a:p>
        </p:txBody>
      </p:sp>
    </p:spTree>
    <p:extLst>
      <p:ext uri="{BB962C8B-B14F-4D97-AF65-F5344CB8AC3E}">
        <p14:creationId xmlns:p14="http://schemas.microsoft.com/office/powerpoint/2010/main" val="2618546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28</a:t>
            </a:fld>
            <a:endParaRPr lang="en-US"/>
          </a:p>
        </p:txBody>
      </p:sp>
    </p:spTree>
    <p:extLst>
      <p:ext uri="{BB962C8B-B14F-4D97-AF65-F5344CB8AC3E}">
        <p14:creationId xmlns:p14="http://schemas.microsoft.com/office/powerpoint/2010/main" val="3003293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29</a:t>
            </a:fld>
            <a:endParaRPr lang="en-US"/>
          </a:p>
        </p:txBody>
      </p:sp>
    </p:spTree>
    <p:extLst>
      <p:ext uri="{BB962C8B-B14F-4D97-AF65-F5344CB8AC3E}">
        <p14:creationId xmlns:p14="http://schemas.microsoft.com/office/powerpoint/2010/main" val="2674345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30</a:t>
            </a:fld>
            <a:endParaRPr lang="en-US"/>
          </a:p>
        </p:txBody>
      </p:sp>
    </p:spTree>
    <p:extLst>
      <p:ext uri="{BB962C8B-B14F-4D97-AF65-F5344CB8AC3E}">
        <p14:creationId xmlns:p14="http://schemas.microsoft.com/office/powerpoint/2010/main" val="1715864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31</a:t>
            </a:fld>
            <a:endParaRPr lang="en-US"/>
          </a:p>
        </p:txBody>
      </p:sp>
    </p:spTree>
    <p:extLst>
      <p:ext uri="{BB962C8B-B14F-4D97-AF65-F5344CB8AC3E}">
        <p14:creationId xmlns:p14="http://schemas.microsoft.com/office/powerpoint/2010/main" val="27627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4</a:t>
            </a:fld>
            <a:endParaRPr lang="en-US"/>
          </a:p>
        </p:txBody>
      </p:sp>
    </p:spTree>
    <p:extLst>
      <p:ext uri="{BB962C8B-B14F-4D97-AF65-F5344CB8AC3E}">
        <p14:creationId xmlns:p14="http://schemas.microsoft.com/office/powerpoint/2010/main" val="4137493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32</a:t>
            </a:fld>
            <a:endParaRPr lang="en-US"/>
          </a:p>
        </p:txBody>
      </p:sp>
    </p:spTree>
    <p:extLst>
      <p:ext uri="{BB962C8B-B14F-4D97-AF65-F5344CB8AC3E}">
        <p14:creationId xmlns:p14="http://schemas.microsoft.com/office/powerpoint/2010/main" val="268199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5</a:t>
            </a:fld>
            <a:endParaRPr lang="en-US"/>
          </a:p>
        </p:txBody>
      </p:sp>
    </p:spTree>
    <p:extLst>
      <p:ext uri="{BB962C8B-B14F-4D97-AF65-F5344CB8AC3E}">
        <p14:creationId xmlns:p14="http://schemas.microsoft.com/office/powerpoint/2010/main" val="268918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6</a:t>
            </a:fld>
            <a:endParaRPr lang="en-US"/>
          </a:p>
        </p:txBody>
      </p:sp>
    </p:spTree>
    <p:extLst>
      <p:ext uri="{BB962C8B-B14F-4D97-AF65-F5344CB8AC3E}">
        <p14:creationId xmlns:p14="http://schemas.microsoft.com/office/powerpoint/2010/main" val="5817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7</a:t>
            </a:fld>
            <a:endParaRPr lang="en-US"/>
          </a:p>
        </p:txBody>
      </p:sp>
    </p:spTree>
    <p:extLst>
      <p:ext uri="{BB962C8B-B14F-4D97-AF65-F5344CB8AC3E}">
        <p14:creationId xmlns:p14="http://schemas.microsoft.com/office/powerpoint/2010/main" val="122954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8</a:t>
            </a:fld>
            <a:endParaRPr lang="en-US"/>
          </a:p>
        </p:txBody>
      </p:sp>
    </p:spTree>
    <p:extLst>
      <p:ext uri="{BB962C8B-B14F-4D97-AF65-F5344CB8AC3E}">
        <p14:creationId xmlns:p14="http://schemas.microsoft.com/office/powerpoint/2010/main" val="2933785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9</a:t>
            </a:fld>
            <a:endParaRPr lang="en-US"/>
          </a:p>
        </p:txBody>
      </p:sp>
    </p:spTree>
    <p:extLst>
      <p:ext uri="{BB962C8B-B14F-4D97-AF65-F5344CB8AC3E}">
        <p14:creationId xmlns:p14="http://schemas.microsoft.com/office/powerpoint/2010/main" val="306156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10</a:t>
            </a:fld>
            <a:endParaRPr lang="en-US"/>
          </a:p>
        </p:txBody>
      </p:sp>
    </p:spTree>
    <p:extLst>
      <p:ext uri="{BB962C8B-B14F-4D97-AF65-F5344CB8AC3E}">
        <p14:creationId xmlns:p14="http://schemas.microsoft.com/office/powerpoint/2010/main" val="3659629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731520" y="1879447"/>
            <a:ext cx="6583680" cy="2387600"/>
          </a:xfrm>
          <a:prstGeom prst="rect">
            <a:avLst/>
          </a:prstGeom>
        </p:spPr>
        <p:txBody>
          <a:bodyPr anchor="b">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731520" y="4975122"/>
            <a:ext cx="6583680" cy="1039761"/>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3" descr="Syracuse University is presented next to a block S in orange on a white background." title="Syracuse University Logo">
            <a:extLst>
              <a:ext uri="{FF2B5EF4-FFF2-40B4-BE49-F238E27FC236}">
                <a16:creationId xmlns:a16="http://schemas.microsoft.com/office/drawing/2014/main" id="{45EA3A71-4B99-694C-96D0-5C3A8731AD4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0664" y="466344"/>
            <a:ext cx="3300984" cy="621792"/>
          </a:xfrm>
          <a:prstGeom prst="rect">
            <a:avLst/>
          </a:prstGeom>
        </p:spPr>
      </p:pic>
      <p:pic>
        <p:nvPicPr>
          <p:cNvPr id="8" name="Picture 4" descr="Large orange blocky &quot;S&quot; placed on the bottom right corner of the slide. " title="Syracuse University Block S">
            <a:extLst>
              <a:ext uri="{FF2B5EF4-FFF2-40B4-BE49-F238E27FC236}">
                <a16:creationId xmlns:a16="http://schemas.microsoft.com/office/drawing/2014/main" id="{D1E18515-35BE-7644-8158-2284E6C0A6F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52" r="11376" b="6722"/>
          <a:stretch/>
        </p:blipFill>
        <p:spPr>
          <a:xfrm>
            <a:off x="7772400" y="457200"/>
            <a:ext cx="4416552" cy="6400800"/>
          </a:xfrm>
          <a:prstGeom prst="rect">
            <a:avLst/>
          </a:prstGeom>
        </p:spPr>
      </p:pic>
    </p:spTree>
    <p:extLst>
      <p:ext uri="{BB962C8B-B14F-4D97-AF65-F5344CB8AC3E}">
        <p14:creationId xmlns:p14="http://schemas.microsoft.com/office/powerpoint/2010/main" val="384275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BE8-57B1-984B-85C1-A3E9EEE3DDAE}"/>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4" name="Table Placeholder 3">
            <a:extLst>
              <a:ext uri="{FF2B5EF4-FFF2-40B4-BE49-F238E27FC236}">
                <a16:creationId xmlns:a16="http://schemas.microsoft.com/office/drawing/2014/main" id="{3B3998B0-802F-B748-B5BA-6FE0D7471297}"/>
              </a:ext>
            </a:extLst>
          </p:cNvPr>
          <p:cNvSpPr>
            <a:spLocks noGrp="1"/>
          </p:cNvSpPr>
          <p:nvPr>
            <p:ph type="tbl" sz="quarter" idx="10"/>
          </p:nvPr>
        </p:nvSpPr>
        <p:spPr>
          <a:xfrm>
            <a:off x="841248" y="1828800"/>
            <a:ext cx="10515600" cy="4352544"/>
          </a:xfrm>
        </p:spPr>
        <p:txBody>
          <a:bodyPr/>
          <a:lstStyle>
            <a:lvl1pPr marL="0" indent="0">
              <a:buNone/>
              <a:defRPr/>
            </a:lvl1pPr>
          </a:lstStyle>
          <a:p>
            <a:endParaRPr lang="en-US" dirty="0"/>
          </a:p>
        </p:txBody>
      </p:sp>
    </p:spTree>
    <p:extLst>
      <p:ext uri="{BB962C8B-B14F-4D97-AF65-F5344CB8AC3E}">
        <p14:creationId xmlns:p14="http://schemas.microsoft.com/office/powerpoint/2010/main" val="165214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F2A658F-CD0B-4645-8298-83CE8302ACB7}"/>
              </a:ext>
            </a:extLst>
          </p:cNvPr>
          <p:cNvSpPr>
            <a:spLocks noGrp="1"/>
          </p:cNvSpPr>
          <p:nvPr>
            <p:ph type="title"/>
          </p:nvPr>
        </p:nvSpPr>
        <p:spPr/>
        <p:txBody>
          <a:bodyPr/>
          <a:lstStyle/>
          <a:p>
            <a:r>
              <a:rPr lang="en-US" dirty="0"/>
              <a:t>Click to edit Master title style</a:t>
            </a:r>
          </a:p>
        </p:txBody>
      </p:sp>
      <p:sp>
        <p:nvSpPr>
          <p:cNvPr id="11" name="Picture Placeholder 2">
            <a:extLst>
              <a:ext uri="{FF2B5EF4-FFF2-40B4-BE49-F238E27FC236}">
                <a16:creationId xmlns:a16="http://schemas.microsoft.com/office/drawing/2014/main" id="{0D1DCB07-D8B9-C74E-BA30-F4E3DA9511DA}"/>
              </a:ext>
            </a:extLst>
          </p:cNvPr>
          <p:cNvSpPr>
            <a:spLocks noGrp="1"/>
          </p:cNvSpPr>
          <p:nvPr>
            <p:ph type="pic" sz="quarter" idx="10"/>
          </p:nvPr>
        </p:nvSpPr>
        <p:spPr>
          <a:xfrm>
            <a:off x="0" y="2070101"/>
            <a:ext cx="12192000" cy="4787899"/>
          </a:xfrm>
        </p:spPr>
        <p:txBody>
          <a:bodyPr/>
          <a:lstStyle>
            <a:lvl1pPr marL="0" indent="0">
              <a:buNone/>
              <a:defRPr/>
            </a:lvl1pPr>
          </a:lstStyle>
          <a:p>
            <a:endParaRPr lang="en-US" dirty="0"/>
          </a:p>
        </p:txBody>
      </p:sp>
    </p:spTree>
    <p:extLst>
      <p:ext uri="{BB962C8B-B14F-4D97-AF65-F5344CB8AC3E}">
        <p14:creationId xmlns:p14="http://schemas.microsoft.com/office/powerpoint/2010/main" val="301055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A667-DD05-564E-B57D-77CECB3AE44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5559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10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with Photo (Oran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704031" y="1060809"/>
            <a:ext cx="5224821" cy="2852737"/>
          </a:xfrm>
          <a:prstGeom prst="rect">
            <a:avLst/>
          </a:prstGeom>
        </p:spPr>
        <p:txBody>
          <a:bodyPr anchor="b">
            <a:normAutofit/>
          </a:bodyPr>
          <a:lstStyle>
            <a:lvl1pPr>
              <a:defRPr sz="48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704088" y="4114800"/>
            <a:ext cx="5224821" cy="1500187"/>
          </a:xfrm>
          <a:prstGeom prst="rect">
            <a:avLst/>
          </a:prstGeom>
        </p:spPr>
        <p:txBody>
          <a:bodyPr>
            <a:normAutofit/>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Picture Placeholder 3">
            <a:extLst>
              <a:ext uri="{FF2B5EF4-FFF2-40B4-BE49-F238E27FC236}">
                <a16:creationId xmlns:a16="http://schemas.microsoft.com/office/drawing/2014/main" id="{0816FEDB-1838-C944-A3FD-F00975D579E6}"/>
              </a:ext>
            </a:extLst>
          </p:cNvPr>
          <p:cNvSpPr>
            <a:spLocks noGrp="1"/>
          </p:cNvSpPr>
          <p:nvPr>
            <p:ph type="pic" sz="quarter" idx="10"/>
          </p:nvPr>
        </p:nvSpPr>
        <p:spPr>
          <a:xfrm>
            <a:off x="6492240" y="0"/>
            <a:ext cx="5699760" cy="6858000"/>
          </a:xfrm>
          <a:solidFill>
            <a:schemeClr val="tx1"/>
          </a:solidFill>
        </p:spPr>
        <p:txBody>
          <a:bodyPr/>
          <a:lstStyle>
            <a:lvl1pPr marL="0" indent="0">
              <a:buNone/>
              <a:defRPr/>
            </a:lvl1pPr>
          </a:lstStyle>
          <a:p>
            <a:endParaRPr lang="en-US" dirty="0"/>
          </a:p>
        </p:txBody>
      </p:sp>
    </p:spTree>
    <p:extLst>
      <p:ext uri="{BB962C8B-B14F-4D97-AF65-F5344CB8AC3E}">
        <p14:creationId xmlns:p14="http://schemas.microsoft.com/office/powerpoint/2010/main" val="267040620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with Photo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704031" y="1060809"/>
            <a:ext cx="5224821" cy="2852737"/>
          </a:xfrm>
          <a:prstGeom prst="rect">
            <a:avLst/>
          </a:prstGeo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704031" y="4114800"/>
            <a:ext cx="5224821" cy="1500187"/>
          </a:xfrm>
          <a:prstGeom prst="rect">
            <a:avLst/>
          </a:prstGeom>
        </p:spPr>
        <p:txBody>
          <a:bodyPr>
            <a:normAutofit/>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Picture Placeholder 3">
            <a:extLst>
              <a:ext uri="{FF2B5EF4-FFF2-40B4-BE49-F238E27FC236}">
                <a16:creationId xmlns:a16="http://schemas.microsoft.com/office/drawing/2014/main" id="{C17D0421-183A-334C-9D76-A5BEBECDE60F}"/>
              </a:ext>
            </a:extLst>
          </p:cNvPr>
          <p:cNvSpPr>
            <a:spLocks noGrp="1"/>
          </p:cNvSpPr>
          <p:nvPr>
            <p:ph type="pic" sz="quarter" idx="10"/>
          </p:nvPr>
        </p:nvSpPr>
        <p:spPr>
          <a:xfrm>
            <a:off x="6492240" y="0"/>
            <a:ext cx="5699760" cy="6858000"/>
          </a:xfrm>
          <a:solidFill>
            <a:schemeClr val="bg1"/>
          </a:solidFill>
        </p:spPr>
        <p:txBody>
          <a:bodyPr/>
          <a:lstStyle>
            <a:lvl1pPr marL="0" indent="0">
              <a:buNone/>
              <a:defRPr/>
            </a:lvl1pPr>
          </a:lstStyle>
          <a:p>
            <a:endParaRPr lang="en-US" dirty="0"/>
          </a:p>
        </p:txBody>
      </p:sp>
    </p:spTree>
    <p:extLst>
      <p:ext uri="{BB962C8B-B14F-4D97-AF65-F5344CB8AC3E}">
        <p14:creationId xmlns:p14="http://schemas.microsoft.com/office/powerpoint/2010/main" val="226817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831850" y="3836987"/>
            <a:ext cx="10515600" cy="1363663"/>
          </a:xfrm>
          <a:prstGeom prst="rect">
            <a:avLst/>
          </a:prstGeo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831850" y="5357813"/>
            <a:ext cx="10515600" cy="719454"/>
          </a:xfrm>
          <a:prstGeom prst="rect">
            <a:avLst/>
          </a:prstGeom>
        </p:spPr>
        <p:txBody>
          <a:bodyPr>
            <a:normAutofit/>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17107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831850" y="3836987"/>
            <a:ext cx="10515600" cy="1363663"/>
          </a:xfrm>
          <a:prstGeom prst="rect">
            <a:avLst/>
          </a:prstGeo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831850" y="5357813"/>
            <a:ext cx="10515600" cy="719454"/>
          </a:xfrm>
          <a:prstGeom prst="rect">
            <a:avLst/>
          </a:prstGeom>
        </p:spPr>
        <p:txBody>
          <a:bodyPr>
            <a:normAutofit/>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87574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2"/>
      </p:bgRef>
    </p:bg>
    <p:spTree>
      <p:nvGrpSpPr>
        <p:cNvPr id="1" name=""/>
        <p:cNvGrpSpPr/>
        <p:nvPr/>
      </p:nvGrpSpPr>
      <p:grpSpPr>
        <a:xfrm>
          <a:off x="0" y="0"/>
          <a:ext cx="0" cy="0"/>
          <a:chOff x="0" y="0"/>
          <a:chExt cx="0" cy="0"/>
        </a:xfrm>
      </p:grpSpPr>
      <p:sp>
        <p:nvSpPr>
          <p:cNvPr id="8" name="Rectangle 3" descr="This rectangle is a decorative element that becomes a white background for the orange logo at the top left of the slide. " title="Decorative Background">
            <a:extLst>
              <a:ext uri="{FF2B5EF4-FFF2-40B4-BE49-F238E27FC236}">
                <a16:creationId xmlns:a16="http://schemas.microsoft.com/office/drawing/2014/main" id="{982ED1EF-5686-E24D-9F47-3384F095732F}"/>
              </a:ext>
            </a:extLst>
          </p:cNvPr>
          <p:cNvSpPr/>
          <p:nvPr userDrawn="1"/>
        </p:nvSpPr>
        <p:spPr>
          <a:xfrm>
            <a:off x="0" y="0"/>
            <a:ext cx="12191999" cy="1188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378F63C-0147-3441-9377-F9E2452D2B33}"/>
              </a:ext>
            </a:extLst>
          </p:cNvPr>
          <p:cNvSpPr>
            <a:spLocks noGrp="1"/>
          </p:cNvSpPr>
          <p:nvPr>
            <p:ph type="title"/>
          </p:nvPr>
        </p:nvSpPr>
        <p:spPr>
          <a:xfrm>
            <a:off x="3354332" y="2778847"/>
            <a:ext cx="5486400" cy="1737360"/>
          </a:xfrm>
        </p:spPr>
        <p:txBody>
          <a:bodyPr>
            <a:normAutofit/>
          </a:bodyPr>
          <a:lstStyle>
            <a:lvl1pPr>
              <a:defRPr sz="6000">
                <a:solidFill>
                  <a:schemeClr val="tx1"/>
                </a:solidFill>
              </a:defRPr>
            </a:lvl1pPr>
          </a:lstStyle>
          <a:p>
            <a:endParaRPr lang="en-US" dirty="0"/>
          </a:p>
        </p:txBody>
      </p:sp>
      <p:pic>
        <p:nvPicPr>
          <p:cNvPr id="5" name="Picture 2" descr="Syracuse University is presented next to a block S in orange on a white background." title="Syracuse University Logo">
            <a:extLst>
              <a:ext uri="{FF2B5EF4-FFF2-40B4-BE49-F238E27FC236}">
                <a16:creationId xmlns:a16="http://schemas.microsoft.com/office/drawing/2014/main" id="{DB50F347-9886-324C-A880-F8E9B3A822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90" r="-90"/>
          <a:stretch/>
        </p:blipFill>
        <p:spPr>
          <a:xfrm>
            <a:off x="696058" y="365760"/>
            <a:ext cx="2418374" cy="457200"/>
          </a:xfrm>
          <a:prstGeom prst="rect">
            <a:avLst/>
          </a:prstGeom>
        </p:spPr>
      </p:pic>
    </p:spTree>
    <p:extLst>
      <p:ext uri="{BB962C8B-B14F-4D97-AF65-F5344CB8AC3E}">
        <p14:creationId xmlns:p14="http://schemas.microsoft.com/office/powerpoint/2010/main" val="306598615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Laurel (Orange)">
    <p:bg>
      <p:bgRef idx="1001">
        <a:schemeClr val="bg2"/>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94660B-E1AB-AF43-9B1B-F34D5E1CCF80}"/>
              </a:ext>
            </a:extLst>
          </p:cNvPr>
          <p:cNvSpPr>
            <a:spLocks noGrp="1"/>
          </p:cNvSpPr>
          <p:nvPr>
            <p:ph type="title"/>
          </p:nvPr>
        </p:nvSpPr>
        <p:spPr>
          <a:xfrm>
            <a:off x="740663" y="2766217"/>
            <a:ext cx="5486400" cy="1737360"/>
          </a:xfrm>
        </p:spPr>
        <p:txBody>
          <a:bodyPr tIns="0" bIns="0" anchor="t" anchorCtr="0">
            <a:normAutofit/>
          </a:bodyPr>
          <a:lstStyle>
            <a:lvl1pPr>
              <a:defRPr sz="6000">
                <a:solidFill>
                  <a:schemeClr val="tx1"/>
                </a:solidFill>
              </a:defRPr>
            </a:lvl1pPr>
          </a:lstStyle>
          <a:p>
            <a:endParaRPr lang="en-US" dirty="0"/>
          </a:p>
        </p:txBody>
      </p:sp>
      <p:pic>
        <p:nvPicPr>
          <p:cNvPr id="6" name="Picture 3" descr="Syracuse University is presented next to a block S in white on an orange background." title="Syracuse University Logo">
            <a:extLst>
              <a:ext uri="{FF2B5EF4-FFF2-40B4-BE49-F238E27FC236}">
                <a16:creationId xmlns:a16="http://schemas.microsoft.com/office/drawing/2014/main" id="{041D6A3C-A6D7-5C40-8DB1-7F7F93BCA5D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9" t="408" r="-69" b="-408"/>
          <a:stretch/>
        </p:blipFill>
        <p:spPr>
          <a:xfrm>
            <a:off x="740664" y="466344"/>
            <a:ext cx="3300984" cy="621792"/>
          </a:xfrm>
          <a:prstGeom prst="rect">
            <a:avLst/>
          </a:prstGeom>
        </p:spPr>
      </p:pic>
      <p:pic>
        <p:nvPicPr>
          <p:cNvPr id="7" name="Picture 3" descr="The laurel from the Syracuse University seal is cropped to fit the right side of the slide. The laurel consists of a series of leaves in an arch. The laurel is white on top of an orange background." title="Syracuse University Laurel">
            <a:extLst>
              <a:ext uri="{FF2B5EF4-FFF2-40B4-BE49-F238E27FC236}">
                <a16:creationId xmlns:a16="http://schemas.microsoft.com/office/drawing/2014/main" id="{4F9193E3-243E-1B45-8467-4622423DF063}"/>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17" t="19247" r="69129" b="23976"/>
          <a:stretch/>
        </p:blipFill>
        <p:spPr>
          <a:xfrm>
            <a:off x="8339328" y="0"/>
            <a:ext cx="3849624" cy="6858000"/>
          </a:xfrm>
          <a:prstGeom prst="rect">
            <a:avLst/>
          </a:prstGeom>
        </p:spPr>
      </p:pic>
    </p:spTree>
    <p:extLst>
      <p:ext uri="{BB962C8B-B14F-4D97-AF65-F5344CB8AC3E}">
        <p14:creationId xmlns:p14="http://schemas.microsoft.com/office/powerpoint/2010/main" val="26931433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731520" y="1879447"/>
            <a:ext cx="6583680" cy="2387600"/>
          </a:xfrm>
          <a:prstGeom prst="rect">
            <a:avLst/>
          </a:prstGeom>
        </p:spPr>
        <p:txBody>
          <a:bodyPr anchor="b">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731520" y="4975122"/>
            <a:ext cx="6583680" cy="1039761"/>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3" descr="Syracuse University is presented next to a block S in orange on a white background." title="Syracuse University Logo">
            <a:extLst>
              <a:ext uri="{FF2B5EF4-FFF2-40B4-BE49-F238E27FC236}">
                <a16:creationId xmlns:a16="http://schemas.microsoft.com/office/drawing/2014/main" id="{33CC16B8-858B-E641-A281-B2BCE05C59E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0664" y="466344"/>
            <a:ext cx="3300984" cy="621792"/>
          </a:xfrm>
          <a:prstGeom prst="rect">
            <a:avLst/>
          </a:prstGeom>
        </p:spPr>
      </p:pic>
      <p:pic>
        <p:nvPicPr>
          <p:cNvPr id="9" name="Picture 4" descr="Large navy blocky &quot;S&quot; placed on the bottom right corner of the slide. " title="Syracuse University Block S">
            <a:extLst>
              <a:ext uri="{FF2B5EF4-FFF2-40B4-BE49-F238E27FC236}">
                <a16:creationId xmlns:a16="http://schemas.microsoft.com/office/drawing/2014/main" id="{069354DE-56C0-484E-A9B2-526150D0EC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54" r="11376" b="6720"/>
          <a:stretch/>
        </p:blipFill>
        <p:spPr>
          <a:xfrm>
            <a:off x="7772400" y="457200"/>
            <a:ext cx="4416552" cy="6400800"/>
          </a:xfrm>
          <a:prstGeom prst="rect">
            <a:avLst/>
          </a:prstGeom>
        </p:spPr>
      </p:pic>
    </p:spTree>
    <p:extLst>
      <p:ext uri="{BB962C8B-B14F-4D97-AF65-F5344CB8AC3E}">
        <p14:creationId xmlns:p14="http://schemas.microsoft.com/office/powerpoint/2010/main" val="230139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Laurel (Navy)">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F41C7C-C8A5-FE4C-AF93-AC5D5F45FC94}"/>
              </a:ext>
            </a:extLst>
          </p:cNvPr>
          <p:cNvSpPr>
            <a:spLocks noGrp="1"/>
          </p:cNvSpPr>
          <p:nvPr>
            <p:ph type="title"/>
          </p:nvPr>
        </p:nvSpPr>
        <p:spPr>
          <a:xfrm>
            <a:off x="740664" y="2766217"/>
            <a:ext cx="5483335" cy="1737360"/>
          </a:xfrm>
        </p:spPr>
        <p:txBody>
          <a:bodyPr tIns="0" bIns="0" anchor="t" anchorCtr="0">
            <a:noAutofit/>
          </a:bodyPr>
          <a:lstStyle>
            <a:lvl1pPr>
              <a:defRPr sz="6000">
                <a:solidFill>
                  <a:schemeClr val="tx2"/>
                </a:solidFill>
              </a:defRPr>
            </a:lvl1pPr>
          </a:lstStyle>
          <a:p>
            <a:endParaRPr lang="en-US" dirty="0"/>
          </a:p>
        </p:txBody>
      </p:sp>
      <p:pic>
        <p:nvPicPr>
          <p:cNvPr id="6" name="Picture 3" descr="Syracuse University is presented next to a block S in orange on a navy background." title="Syracuse University Logo">
            <a:extLst>
              <a:ext uri="{FF2B5EF4-FFF2-40B4-BE49-F238E27FC236}">
                <a16:creationId xmlns:a16="http://schemas.microsoft.com/office/drawing/2014/main" id="{AA5B4474-4214-1746-A7BA-39AF0E90AC9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0664" y="466344"/>
            <a:ext cx="3300984" cy="621792"/>
          </a:xfrm>
          <a:prstGeom prst="rect">
            <a:avLst/>
          </a:prstGeom>
        </p:spPr>
      </p:pic>
      <p:pic>
        <p:nvPicPr>
          <p:cNvPr id="7" name="Picture 3" descr="The laurel from the Syracuse University seal is cropped to fit the right side of the slide. The laurel consists of a series of leaves in an arch. The laurel is white on top of a navy background." title="Syracuse University Laurel">
            <a:extLst>
              <a:ext uri="{FF2B5EF4-FFF2-40B4-BE49-F238E27FC236}">
                <a16:creationId xmlns:a16="http://schemas.microsoft.com/office/drawing/2014/main" id="{6698A982-DF1C-E541-8680-695565939B76}"/>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17" t="19247" r="69129" b="23976"/>
          <a:stretch/>
        </p:blipFill>
        <p:spPr>
          <a:xfrm>
            <a:off x="8339328" y="0"/>
            <a:ext cx="3849624" cy="6858000"/>
          </a:xfrm>
          <a:prstGeom prst="rect">
            <a:avLst/>
          </a:prstGeom>
        </p:spPr>
      </p:pic>
    </p:spTree>
    <p:extLst>
      <p:ext uri="{BB962C8B-B14F-4D97-AF65-F5344CB8AC3E}">
        <p14:creationId xmlns:p14="http://schemas.microsoft.com/office/powerpoint/2010/main" val="361153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731520" y="1879447"/>
            <a:ext cx="6583680" cy="2387600"/>
          </a:xfrm>
          <a:prstGeom prst="rect">
            <a:avLst/>
          </a:prstGeo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731520" y="4975122"/>
            <a:ext cx="6583680" cy="1039761"/>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3" descr="Syracuse University is presented next to a block S in white on an orange background" title="Syracuse University Logo">
            <a:extLst>
              <a:ext uri="{FF2B5EF4-FFF2-40B4-BE49-F238E27FC236}">
                <a16:creationId xmlns:a16="http://schemas.microsoft.com/office/drawing/2014/main" id="{7CF03E9B-FCD7-F442-A254-65ABE0B4FC5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9" t="408" r="-69" b="-408"/>
          <a:stretch/>
        </p:blipFill>
        <p:spPr>
          <a:xfrm>
            <a:off x="740664" y="466344"/>
            <a:ext cx="3300984" cy="621792"/>
          </a:xfrm>
          <a:prstGeom prst="rect">
            <a:avLst/>
          </a:prstGeom>
        </p:spPr>
      </p:pic>
      <p:pic>
        <p:nvPicPr>
          <p:cNvPr id="9" name="Picture 4" descr="Large navy blocky &quot;S&quot; placed on the bottom right corner of the slide. " title="Syracuse University Block S">
            <a:extLst>
              <a:ext uri="{FF2B5EF4-FFF2-40B4-BE49-F238E27FC236}">
                <a16:creationId xmlns:a16="http://schemas.microsoft.com/office/drawing/2014/main" id="{1EBB5EBE-9943-6946-A35D-110561847C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54" r="11376" b="6720"/>
          <a:stretch/>
        </p:blipFill>
        <p:spPr>
          <a:xfrm>
            <a:off x="7772400" y="457200"/>
            <a:ext cx="4416552" cy="6400800"/>
          </a:xfrm>
          <a:prstGeom prst="rect">
            <a:avLst/>
          </a:prstGeom>
        </p:spPr>
      </p:pic>
    </p:spTree>
    <p:extLst>
      <p:ext uri="{BB962C8B-B14F-4D97-AF65-F5344CB8AC3E}">
        <p14:creationId xmlns:p14="http://schemas.microsoft.com/office/powerpoint/2010/main" val="288493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457200" y="1879447"/>
            <a:ext cx="4390103" cy="2387600"/>
          </a:xfrm>
          <a:prstGeom prst="rect">
            <a:avLst/>
          </a:prstGeo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457200" y="4975122"/>
            <a:ext cx="4390103" cy="1039761"/>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3">
            <a:extLst>
              <a:ext uri="{FF2B5EF4-FFF2-40B4-BE49-F238E27FC236}">
                <a16:creationId xmlns:a16="http://schemas.microsoft.com/office/drawing/2014/main" id="{369042D0-5033-4541-ADD4-1239414CD9A6}"/>
              </a:ext>
            </a:extLst>
          </p:cNvPr>
          <p:cNvSpPr>
            <a:spLocks noGrp="1"/>
          </p:cNvSpPr>
          <p:nvPr>
            <p:ph type="pic" sz="quarter" idx="10"/>
          </p:nvPr>
        </p:nvSpPr>
        <p:spPr>
          <a:xfrm>
            <a:off x="5029200" y="0"/>
            <a:ext cx="7162800" cy="6858000"/>
          </a:xfrm>
          <a:solidFill>
            <a:schemeClr val="bg1"/>
          </a:solidFill>
        </p:spPr>
        <p:txBody>
          <a:bodyPr/>
          <a:lstStyle>
            <a:lvl1pPr marL="0" indent="0">
              <a:buNone/>
              <a:defRPr/>
            </a:lvl1pPr>
          </a:lstStyle>
          <a:p>
            <a:endParaRPr lang="en-US" dirty="0"/>
          </a:p>
        </p:txBody>
      </p:sp>
      <p:pic>
        <p:nvPicPr>
          <p:cNvPr id="7" name="Picture 4" descr="Syracuse University is presented next to a block S in white on an orange background" title="Syracuse University Logo">
            <a:extLst>
              <a:ext uri="{FF2B5EF4-FFF2-40B4-BE49-F238E27FC236}">
                <a16:creationId xmlns:a16="http://schemas.microsoft.com/office/drawing/2014/main" id="{DE7701AA-76BC-3943-BF2D-8660BCB5DA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735" b="735"/>
          <a:stretch/>
        </p:blipFill>
        <p:spPr>
          <a:xfrm>
            <a:off x="457200" y="457200"/>
            <a:ext cx="3300984" cy="621792"/>
          </a:xfrm>
          <a:prstGeom prst="rect">
            <a:avLst/>
          </a:prstGeom>
        </p:spPr>
      </p:pic>
    </p:spTree>
    <p:extLst>
      <p:ext uri="{BB962C8B-B14F-4D97-AF65-F5344CB8AC3E}">
        <p14:creationId xmlns:p14="http://schemas.microsoft.com/office/powerpoint/2010/main" val="2401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457200" y="1879447"/>
            <a:ext cx="4390103" cy="2387600"/>
          </a:xfrm>
          <a:prstGeom prst="rect">
            <a:avLst/>
          </a:prstGeo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457200" y="4975122"/>
            <a:ext cx="4390103" cy="1039761"/>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3">
            <a:extLst>
              <a:ext uri="{FF2B5EF4-FFF2-40B4-BE49-F238E27FC236}">
                <a16:creationId xmlns:a16="http://schemas.microsoft.com/office/drawing/2014/main" id="{DC87AD74-788A-2745-9A83-3936DD28B959}"/>
              </a:ext>
            </a:extLst>
          </p:cNvPr>
          <p:cNvSpPr>
            <a:spLocks noGrp="1"/>
          </p:cNvSpPr>
          <p:nvPr>
            <p:ph type="pic" sz="quarter" idx="10"/>
          </p:nvPr>
        </p:nvSpPr>
        <p:spPr>
          <a:xfrm>
            <a:off x="5029200" y="0"/>
            <a:ext cx="7162800" cy="6858000"/>
          </a:xfrm>
          <a:solidFill>
            <a:schemeClr val="bg1"/>
          </a:solidFill>
        </p:spPr>
        <p:txBody>
          <a:bodyPr/>
          <a:lstStyle>
            <a:lvl1pPr marL="0" indent="0">
              <a:buNone/>
              <a:defRPr/>
            </a:lvl1pPr>
          </a:lstStyle>
          <a:p>
            <a:endParaRPr lang="en-US" dirty="0"/>
          </a:p>
        </p:txBody>
      </p:sp>
      <p:pic>
        <p:nvPicPr>
          <p:cNvPr id="6" name="Picture 4" descr="Syracuse University is presented next to a block S in orange on a navy background. " title="Syracuse University Logo">
            <a:extLst>
              <a:ext uri="{FF2B5EF4-FFF2-40B4-BE49-F238E27FC236}">
                <a16:creationId xmlns:a16="http://schemas.microsoft.com/office/drawing/2014/main" id="{BAA10509-61C6-614C-9E42-CC55FDFFA3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7200" y="457200"/>
            <a:ext cx="3300984" cy="621792"/>
          </a:xfrm>
          <a:prstGeom prst="rect">
            <a:avLst/>
          </a:prstGeom>
        </p:spPr>
      </p:pic>
    </p:spTree>
    <p:extLst>
      <p:ext uri="{BB962C8B-B14F-4D97-AF65-F5344CB8AC3E}">
        <p14:creationId xmlns:p14="http://schemas.microsoft.com/office/powerpoint/2010/main" val="56986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A350-A569-4D4A-A8C5-9F53139FA321}"/>
              </a:ext>
            </a:extLst>
          </p:cNvPr>
          <p:cNvSpPr>
            <a:spLocks noGrp="1"/>
          </p:cNvSpPr>
          <p:nvPr>
            <p:ph type="title"/>
          </p:nvPr>
        </p:nvSpPr>
        <p:spPr/>
        <p:txBody>
          <a:bodyPr>
            <a:normAutofit/>
          </a:bodyPr>
          <a:lstStyle>
            <a:lvl1pPr>
              <a:defRPr sz="3200"/>
            </a:lvl1pPr>
          </a:lstStyle>
          <a:p>
            <a:r>
              <a:rPr lang="en-US" dirty="0"/>
              <a:t>Click to edit Master title style</a:t>
            </a:r>
          </a:p>
        </p:txBody>
      </p:sp>
      <p:sp>
        <p:nvSpPr>
          <p:cNvPr id="5" name="Content Placeholder 2">
            <a:extLst>
              <a:ext uri="{FF2B5EF4-FFF2-40B4-BE49-F238E27FC236}">
                <a16:creationId xmlns:a16="http://schemas.microsoft.com/office/drawing/2014/main" id="{904DD360-C2B2-1A49-B668-FE02618F2B7F}"/>
              </a:ext>
            </a:extLst>
          </p:cNvPr>
          <p:cNvSpPr>
            <a:spLocks noGrp="1"/>
          </p:cNvSpPr>
          <p:nvPr>
            <p:ph idx="1"/>
          </p:nvPr>
        </p:nvSpPr>
        <p:spPr>
          <a:xfrm>
            <a:off x="838200" y="1825625"/>
            <a:ext cx="10515600" cy="4351338"/>
          </a:xfrm>
        </p:spPr>
        <p:txBody>
          <a:bodyPr/>
          <a:lstStyle>
            <a:lvl1pPr marL="0" indent="0">
              <a:buNone/>
              <a:defRPr/>
            </a:lvl1pPr>
            <a:lvl2pPr marL="9525" indent="0">
              <a:buNone/>
              <a:tabLst/>
              <a:defRPr/>
            </a:lvl2pPr>
            <a:lvl3pPr marL="9525" indent="0">
              <a:buNone/>
              <a:tabLst/>
              <a:defRPr/>
            </a:lvl3pPr>
            <a:lvl4pPr marL="9525" indent="0">
              <a:buNone/>
              <a:tabLst/>
              <a:defRPr/>
            </a:lvl4pPr>
            <a:lvl5pPr marL="952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478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BE8-57B1-984B-85C1-A3E9EEE3DDAE}"/>
              </a:ext>
            </a:extLst>
          </p:cNvPr>
          <p:cNvSpPr>
            <a:spLocks noGrp="1"/>
          </p:cNvSpPr>
          <p:nvPr>
            <p:ph type="title"/>
          </p:nvPr>
        </p:nvSpPr>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E5067853-CEB1-FC44-B005-DDF70C5D1070}"/>
              </a:ext>
            </a:extLst>
          </p:cNvPr>
          <p:cNvSpPr>
            <a:spLocks noGrp="1"/>
          </p:cNvSpPr>
          <p:nvPr>
            <p:ph idx="1"/>
          </p:nvPr>
        </p:nvSpPr>
        <p:spPr>
          <a:xfrm>
            <a:off x="838200" y="1825625"/>
            <a:ext cx="10515600" cy="4351338"/>
          </a:xfrm>
          <a:prstGeom prst="rect">
            <a:avLst/>
          </a:prstGeom>
        </p:spPr>
        <p:txBody>
          <a:bodyPr/>
          <a:lstStyle>
            <a:lvl1pPr>
              <a:defRPr sz="28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071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07E-022E-794A-A444-D97BCE8B55BA}"/>
              </a:ext>
            </a:extLst>
          </p:cNvPr>
          <p:cNvSpPr>
            <a:spLocks noGrp="1"/>
          </p:cNvSpPr>
          <p:nvPr>
            <p:ph type="title"/>
          </p:nvPr>
        </p:nvSpPr>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5029A84-5503-7243-AB5C-33942C7CB20D}"/>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8D58A4AA-3BBA-CD47-9E72-79747053069C}"/>
              </a:ext>
            </a:extLst>
          </p:cNvPr>
          <p:cNvSpPr>
            <a:spLocks noGrp="1"/>
          </p:cNvSpPr>
          <p:nvPr>
            <p:ph sz="half" idx="2"/>
          </p:nvPr>
        </p:nvSpPr>
        <p:spPr>
          <a:xfrm>
            <a:off x="6172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61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03F8-3E42-A544-82DD-AA6A2FE1F2B7}"/>
              </a:ext>
            </a:extLst>
          </p:cNvPr>
          <p:cNvSpPr>
            <a:spLocks noGrp="1"/>
          </p:cNvSpPr>
          <p:nvPr>
            <p:ph type="title"/>
          </p:nvPr>
        </p:nvSpPr>
        <p:spPr/>
        <p:txBody>
          <a:bodyPr/>
          <a:lstStyle/>
          <a:p>
            <a:r>
              <a:rPr lang="en-US" dirty="0"/>
              <a:t>Click to edit Master title style</a:t>
            </a:r>
          </a:p>
        </p:txBody>
      </p:sp>
      <p:sp>
        <p:nvSpPr>
          <p:cNvPr id="8" name="Text Placeholder 2">
            <a:extLst>
              <a:ext uri="{FF2B5EF4-FFF2-40B4-BE49-F238E27FC236}">
                <a16:creationId xmlns:a16="http://schemas.microsoft.com/office/drawing/2014/main" id="{292CCD6E-072F-2642-AB45-71658C90933B}"/>
              </a:ext>
            </a:extLst>
          </p:cNvPr>
          <p:cNvSpPr>
            <a:spLocks noGrp="1"/>
          </p:cNvSpPr>
          <p:nvPr>
            <p:ph type="body" idx="1"/>
          </p:nvPr>
        </p:nvSpPr>
        <p:spPr>
          <a:xfrm>
            <a:off x="839788" y="1825625"/>
            <a:ext cx="5157787" cy="731520"/>
          </a:xfrm>
          <a:prstGeom prst="rect">
            <a:avLst/>
          </a:prstGeom>
        </p:spPr>
        <p:txBody>
          <a:bodyPr anchor="b"/>
          <a:lstStyle>
            <a:lvl1pPr marL="0" indent="0">
              <a:buNone/>
              <a:defRPr sz="24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FCF624C1-8860-7343-A9C7-D4AE6D946B8C}"/>
              </a:ext>
            </a:extLst>
          </p:cNvPr>
          <p:cNvSpPr>
            <a:spLocks noGrp="1"/>
          </p:cNvSpPr>
          <p:nvPr>
            <p:ph sz="half" idx="2"/>
          </p:nvPr>
        </p:nvSpPr>
        <p:spPr>
          <a:xfrm>
            <a:off x="839788" y="2651761"/>
            <a:ext cx="5157787" cy="3525202"/>
          </a:xfrm>
          <a:prstGeom prst="rect">
            <a:avLst/>
          </a:prstGeom>
        </p:spPr>
        <p:txBody>
          <a:bodyPr>
            <a:normAutofit/>
          </a:bodyPr>
          <a:lstStyle>
            <a:lvl1pPr>
              <a:defRPr sz="2400"/>
            </a:lvl1pPr>
            <a:lvl2pPr>
              <a:defRPr sz="20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6F7A2362-C790-E647-BCBF-A98393C550A5}"/>
              </a:ext>
            </a:extLst>
          </p:cNvPr>
          <p:cNvSpPr>
            <a:spLocks noGrp="1"/>
          </p:cNvSpPr>
          <p:nvPr>
            <p:ph type="body" sz="quarter" idx="3"/>
          </p:nvPr>
        </p:nvSpPr>
        <p:spPr>
          <a:xfrm>
            <a:off x="6172200" y="1825625"/>
            <a:ext cx="5183188" cy="731520"/>
          </a:xfrm>
          <a:prstGeom prst="rect">
            <a:avLst/>
          </a:prstGeom>
        </p:spPr>
        <p:txBody>
          <a:bodyPr anchor="b"/>
          <a:lstStyle>
            <a:lvl1pPr marL="0" indent="0">
              <a:buNone/>
              <a:defRPr sz="24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03FD1DC2-B954-A943-AD79-573CC1E41B48}"/>
              </a:ext>
            </a:extLst>
          </p:cNvPr>
          <p:cNvSpPr>
            <a:spLocks noGrp="1"/>
          </p:cNvSpPr>
          <p:nvPr>
            <p:ph sz="quarter" idx="4"/>
          </p:nvPr>
        </p:nvSpPr>
        <p:spPr>
          <a:xfrm>
            <a:off x="6172200" y="2651761"/>
            <a:ext cx="5183188" cy="3525202"/>
          </a:xfrm>
          <a:prstGeom prst="rect">
            <a:avLst/>
          </a:prstGeom>
        </p:spPr>
        <p:txBody>
          <a:bodyPr>
            <a:normAutofit/>
          </a:bodyPr>
          <a:lstStyle>
            <a:lvl1pPr>
              <a:defRPr sz="2400"/>
            </a:lvl1pPr>
            <a:lvl2pPr>
              <a:defRPr sz="20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61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94CB2F0-51AE-5C4D-B565-575D8027D99A}"/>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CBCC5045-1D03-7D4A-9807-27BCB241BDDB}"/>
              </a:ext>
            </a:extLst>
          </p:cNvPr>
          <p:cNvSpPr>
            <a:spLocks noGrp="1"/>
          </p:cNvSpPr>
          <p:nvPr>
            <p:ph type="body" idx="1"/>
          </p:nvPr>
        </p:nvSpPr>
        <p:spPr>
          <a:xfrm>
            <a:off x="838200" y="1825625"/>
            <a:ext cx="10515600" cy="4352544"/>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3">
            <a:extLst>
              <a:ext uri="{FF2B5EF4-FFF2-40B4-BE49-F238E27FC236}">
                <a16:creationId xmlns:a16="http://schemas.microsoft.com/office/drawing/2014/main" id="{08139C9B-1722-DF45-9141-674D6389476B}"/>
              </a:ext>
            </a:extLst>
          </p:cNvPr>
          <p:cNvCxnSpPr>
            <a:cxnSpLocks/>
          </p:cNvCxnSpPr>
          <p:nvPr userDrawn="1"/>
        </p:nvCxnSpPr>
        <p:spPr>
          <a:xfrm>
            <a:off x="838200" y="6355845"/>
            <a:ext cx="10515600"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1" name="TextBox 4">
            <a:extLst>
              <a:ext uri="{FF2B5EF4-FFF2-40B4-BE49-F238E27FC236}">
                <a16:creationId xmlns:a16="http://schemas.microsoft.com/office/drawing/2014/main" id="{B074448F-ECDF-DC44-9F43-FD59771C7B33}"/>
              </a:ext>
            </a:extLst>
          </p:cNvPr>
          <p:cNvSpPr txBox="1"/>
          <p:nvPr userDrawn="1"/>
        </p:nvSpPr>
        <p:spPr>
          <a:xfrm>
            <a:off x="838200" y="6355845"/>
            <a:ext cx="1919243" cy="365125"/>
          </a:xfrm>
          <a:prstGeom prst="rect">
            <a:avLst/>
          </a:prstGeom>
          <a:noFill/>
        </p:spPr>
        <p:txBody>
          <a:bodyPr wrap="none" lIns="0" rIns="0" rtlCol="0" anchor="ctr">
            <a:noAutofit/>
          </a:bodyPr>
          <a:lstStyle/>
          <a:p>
            <a:r>
              <a:rPr lang="en-US" sz="1000" dirty="0">
                <a:solidFill>
                  <a:schemeClr val="tx2"/>
                </a:solidFill>
                <a:latin typeface="Georgia" panose="02040502050405020303" pitchFamily="18" charset="0"/>
                <a:ea typeface="Verdana" panose="020B0604030504040204" pitchFamily="34" charset="0"/>
                <a:cs typeface="Verdana" panose="020B0604030504040204" pitchFamily="34" charset="0"/>
              </a:rPr>
              <a:t>Syracuse University</a:t>
            </a:r>
          </a:p>
        </p:txBody>
      </p:sp>
      <p:sp>
        <p:nvSpPr>
          <p:cNvPr id="12" name="TextBox 5">
            <a:extLst>
              <a:ext uri="{FF2B5EF4-FFF2-40B4-BE49-F238E27FC236}">
                <a16:creationId xmlns:a16="http://schemas.microsoft.com/office/drawing/2014/main" id="{5617610D-C255-5549-8A79-A9BD2F9C5841}"/>
              </a:ext>
            </a:extLst>
          </p:cNvPr>
          <p:cNvSpPr txBox="1"/>
          <p:nvPr userDrawn="1"/>
        </p:nvSpPr>
        <p:spPr>
          <a:xfrm>
            <a:off x="9434557" y="6355845"/>
            <a:ext cx="1919243" cy="365125"/>
          </a:xfrm>
          <a:prstGeom prst="rect">
            <a:avLst/>
          </a:prstGeom>
          <a:noFill/>
        </p:spPr>
        <p:txBody>
          <a:bodyPr wrap="none" lIns="0" rIns="0" rtlCol="0" anchor="ctr">
            <a:noAutofit/>
          </a:bodyPr>
          <a:lstStyle/>
          <a:p>
            <a:pPr algn="r"/>
            <a:fld id="{9A343670-1D05-7C47-B2D6-B371475A4076}" type="slidenum">
              <a:rPr lang="en-US" sz="900" b="0" smtClean="0">
                <a:solidFill>
                  <a:schemeClr val="tx2"/>
                </a:solidFill>
                <a:latin typeface="Verdana" panose="020B0604030504040204" pitchFamily="34" charset="0"/>
                <a:ea typeface="Verdana" panose="020B0604030504040204" pitchFamily="34" charset="0"/>
                <a:cs typeface="Verdana" panose="020B0604030504040204" pitchFamily="34" charset="0"/>
              </a:rPr>
              <a:t>‹#›</a:t>
            </a:fld>
            <a:endParaRPr lang="en-US" sz="900" b="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6896593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8" r:id="rId5"/>
    <p:sldLayoutId id="2147483671" r:id="rId6"/>
    <p:sldLayoutId id="2147483650" r:id="rId7"/>
    <p:sldLayoutId id="2147483652" r:id="rId8"/>
    <p:sldLayoutId id="2147483653" r:id="rId9"/>
    <p:sldLayoutId id="2147483672" r:id="rId10"/>
    <p:sldLayoutId id="2147483655" r:id="rId11"/>
    <p:sldLayoutId id="2147483654" r:id="rId12"/>
    <p:sldLayoutId id="2147483673" r:id="rId13"/>
    <p:sldLayoutId id="2147483658" r:id="rId14"/>
    <p:sldLayoutId id="2147483657" r:id="rId15"/>
    <p:sldLayoutId id="2147483662" r:id="rId16"/>
    <p:sldLayoutId id="2147483663" r:id="rId17"/>
    <p:sldLayoutId id="2147483656" r:id="rId18"/>
    <p:sldLayoutId id="2147483660" r:id="rId19"/>
    <p:sldLayoutId id="2147483661" r:id="rId20"/>
  </p:sldLayoutIdLst>
  <p:txStyles>
    <p:titleStyle>
      <a:lvl1pPr algn="l" defTabSz="914400" rtl="0" eaLnBrk="1" latinLnBrk="0" hangingPunct="1">
        <a:lnSpc>
          <a:spcPct val="90000"/>
        </a:lnSpc>
        <a:spcBef>
          <a:spcPct val="0"/>
        </a:spcBef>
        <a:buNone/>
        <a:defRPr sz="32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0"/>
        </a:spcBef>
        <a:spcAft>
          <a:spcPts val="1200"/>
        </a:spcAft>
        <a:buClr>
          <a:schemeClr val="tx2"/>
        </a:buClr>
        <a:buFont typeface="Arial" panose="020B0604020202020204" pitchFamily="34" charset="0"/>
        <a:buChar char="•"/>
        <a:defRPr sz="28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0"/>
        </a:spcBef>
        <a:spcAft>
          <a:spcPts val="1200"/>
        </a:spcAft>
        <a:buClr>
          <a:schemeClr val="tx2"/>
        </a:buClr>
        <a:buFont typeface="System Font Regular"/>
        <a:buChar char="–"/>
        <a:defRPr sz="24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0"/>
        </a:spcBef>
        <a:spcAft>
          <a:spcPts val="1200"/>
        </a:spcAft>
        <a:buClr>
          <a:schemeClr val="accent1"/>
        </a:buClr>
        <a:buFont typeface="Wingdings" pitchFamily="2" charset="2"/>
        <a:buChar char="§"/>
        <a:defRPr sz="24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0"/>
        </a:spcBef>
        <a:spcAft>
          <a:spcPts val="1200"/>
        </a:spcAft>
        <a:buClr>
          <a:schemeClr val="accent1"/>
        </a:buClr>
        <a:buFont typeface="System Font Regular"/>
        <a:buChar char="–"/>
        <a:defRPr sz="20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0"/>
        </a:spcBef>
        <a:spcAft>
          <a:spcPts val="1200"/>
        </a:spcAft>
        <a:buClrTx/>
        <a:buFont typeface="Arial" panose="020B0604020202020204" pitchFamily="34" charset="0"/>
        <a:buChar char="•"/>
        <a:defRPr sz="20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subus.syr.ed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238604946/420a043179"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D3C328-D932-BD48-AB20-A644BBD42EED}"/>
              </a:ext>
            </a:extLst>
          </p:cNvPr>
          <p:cNvSpPr>
            <a:spLocks noGrp="1"/>
          </p:cNvSpPr>
          <p:nvPr>
            <p:ph type="ctrTitle"/>
          </p:nvPr>
        </p:nvSpPr>
        <p:spPr/>
        <p:txBody>
          <a:bodyPr/>
          <a:lstStyle/>
          <a:p>
            <a:r>
              <a:rPr lang="en-US" dirty="0"/>
              <a:t>Operation Safeguard</a:t>
            </a:r>
          </a:p>
        </p:txBody>
      </p:sp>
      <p:sp>
        <p:nvSpPr>
          <p:cNvPr id="5" name="Subtitle 2">
            <a:extLst>
              <a:ext uri="{FF2B5EF4-FFF2-40B4-BE49-F238E27FC236}">
                <a16:creationId xmlns:a16="http://schemas.microsoft.com/office/drawing/2014/main" id="{46D6C4B1-908C-814F-BBBF-FD7ADB46D86C}"/>
              </a:ext>
            </a:extLst>
          </p:cNvPr>
          <p:cNvSpPr>
            <a:spLocks noGrp="1"/>
          </p:cNvSpPr>
          <p:nvPr>
            <p:ph type="subTitle" idx="1"/>
          </p:nvPr>
        </p:nvSpPr>
        <p:spPr/>
        <p:txBody>
          <a:bodyPr/>
          <a:lstStyle/>
          <a:p>
            <a:r>
              <a:rPr lang="en-US" dirty="0"/>
              <a:t>George </a:t>
            </a:r>
            <a:r>
              <a:rPr lang="en-US" dirty="0" err="1"/>
              <a:t>Wazen</a:t>
            </a:r>
            <a:r>
              <a:rPr lang="en-US" dirty="0"/>
              <a:t> &amp; Joe Shanley</a:t>
            </a:r>
          </a:p>
          <a:p>
            <a:r>
              <a:rPr lang="en-US" dirty="0"/>
              <a:t>Department of Public Safety</a:t>
            </a:r>
          </a:p>
        </p:txBody>
      </p:sp>
    </p:spTree>
    <p:extLst>
      <p:ext uri="{BB962C8B-B14F-4D97-AF65-F5344CB8AC3E}">
        <p14:creationId xmlns:p14="http://schemas.microsoft.com/office/powerpoint/2010/main" val="95005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a:xfrm>
            <a:off x="838200" y="365125"/>
            <a:ext cx="10515600" cy="5794375"/>
          </a:xfrm>
        </p:spPr>
        <p:txBody>
          <a:bodyPr>
            <a:normAutofit/>
          </a:bodyPr>
          <a:lstStyle/>
          <a:p>
            <a:r>
              <a:rPr lang="en-US" sz="6000" b="1" dirty="0"/>
              <a:t>Rave Guardian Mobile Safety App</a:t>
            </a:r>
            <a:endParaRPr lang="en-US" dirty="0"/>
          </a:p>
        </p:txBody>
      </p:sp>
    </p:spTree>
    <p:extLst>
      <p:ext uri="{BB962C8B-B14F-4D97-AF65-F5344CB8AC3E}">
        <p14:creationId xmlns:p14="http://schemas.microsoft.com/office/powerpoint/2010/main" val="90496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Downloadable on the following app </a:t>
            </a:r>
            <a:br>
              <a:rPr lang="en-US" dirty="0"/>
            </a:br>
            <a:r>
              <a:rPr lang="en-US" dirty="0"/>
              <a:t>stores:</a:t>
            </a:r>
          </a:p>
          <a:p>
            <a:pPr lvl="1"/>
            <a:r>
              <a:rPr lang="en-US" dirty="0"/>
              <a:t>iOS</a:t>
            </a:r>
          </a:p>
          <a:p>
            <a:pPr lvl="1"/>
            <a:r>
              <a:rPr lang="en-US" dirty="0"/>
              <a:t>Android</a:t>
            </a:r>
          </a:p>
          <a:p>
            <a:r>
              <a:rPr lang="en-US" dirty="0"/>
              <a:t>No need to register. Just enter </a:t>
            </a:r>
            <a:br>
              <a:rPr lang="en-US" dirty="0"/>
            </a:br>
            <a:r>
              <a:rPr lang="en-US" dirty="0"/>
              <a:t>your device’s phone number! </a:t>
            </a:r>
          </a:p>
        </p:txBody>
      </p:sp>
    </p:spTree>
    <p:extLst>
      <p:ext uri="{BB962C8B-B14F-4D97-AF65-F5344CB8AC3E}">
        <p14:creationId xmlns:p14="http://schemas.microsoft.com/office/powerpoint/2010/main" val="4175727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 - Tips</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62500" lnSpcReduction="20000"/>
          </a:bodyPr>
          <a:lstStyle/>
          <a:p>
            <a:r>
              <a:rPr lang="en-US" dirty="0"/>
              <a:t>If you see something, say something!</a:t>
            </a:r>
          </a:p>
          <a:p>
            <a:r>
              <a:rPr lang="en-US" dirty="0"/>
              <a:t>Click on the submit tips button to report</a:t>
            </a:r>
            <a:br>
              <a:rPr lang="en-US" dirty="0"/>
            </a:br>
            <a:r>
              <a:rPr lang="en-US" dirty="0"/>
              <a:t>NON-EMERGENCY tips (including photos) regarding:</a:t>
            </a:r>
          </a:p>
          <a:p>
            <a:pPr lvl="1"/>
            <a:r>
              <a:rPr lang="en-US" dirty="0"/>
              <a:t>Accident </a:t>
            </a:r>
          </a:p>
          <a:p>
            <a:pPr lvl="1"/>
            <a:r>
              <a:rPr lang="en-US" dirty="0"/>
              <a:t>Assault/Abuse</a:t>
            </a:r>
          </a:p>
          <a:p>
            <a:pPr lvl="1"/>
            <a:r>
              <a:rPr lang="en-US" dirty="0"/>
              <a:t>Disturbance</a:t>
            </a:r>
          </a:p>
          <a:p>
            <a:pPr lvl="1"/>
            <a:r>
              <a:rPr lang="en-US" dirty="0"/>
              <a:t>Drugs/Alcohol</a:t>
            </a:r>
          </a:p>
          <a:p>
            <a:pPr lvl="1"/>
            <a:r>
              <a:rPr lang="en-US" dirty="0"/>
              <a:t>Harassment</a:t>
            </a:r>
          </a:p>
          <a:p>
            <a:pPr lvl="1"/>
            <a:r>
              <a:rPr lang="en-US" dirty="0"/>
              <a:t>Mental Health</a:t>
            </a:r>
          </a:p>
          <a:p>
            <a:pPr lvl="1"/>
            <a:r>
              <a:rPr lang="en-US" dirty="0"/>
              <a:t>Suspicious Activity</a:t>
            </a:r>
          </a:p>
          <a:p>
            <a:pPr lvl="1"/>
            <a:r>
              <a:rPr lang="en-US" dirty="0"/>
              <a:t>Theft</a:t>
            </a:r>
          </a:p>
          <a:p>
            <a:pPr lvl="1"/>
            <a:r>
              <a:rPr lang="en-US" dirty="0"/>
              <a:t>Vandalism</a:t>
            </a:r>
          </a:p>
          <a:p>
            <a:pPr lvl="1"/>
            <a:r>
              <a:rPr lang="en-US" dirty="0"/>
              <a:t>Other</a:t>
            </a:r>
          </a:p>
          <a:p>
            <a:r>
              <a:rPr lang="en-US" dirty="0"/>
              <a:t>You can choose to submit your tips anonymously! </a:t>
            </a:r>
          </a:p>
        </p:txBody>
      </p:sp>
      <p:pic>
        <p:nvPicPr>
          <p:cNvPr id="5" name="Picture 4">
            <a:extLst>
              <a:ext uri="{FF2B5EF4-FFF2-40B4-BE49-F238E27FC236}">
                <a16:creationId xmlns:a16="http://schemas.microsoft.com/office/drawing/2014/main" id="{F23B1031-2007-4347-BA37-6006484B5523}"/>
              </a:ext>
            </a:extLst>
          </p:cNvPr>
          <p:cNvPicPr>
            <a:picLocks noChangeAspect="1"/>
          </p:cNvPicPr>
          <p:nvPr/>
        </p:nvPicPr>
        <p:blipFill>
          <a:blip r:embed="rId3"/>
          <a:stretch>
            <a:fillRect/>
          </a:stretch>
        </p:blipFill>
        <p:spPr>
          <a:xfrm>
            <a:off x="8578850" y="313796"/>
            <a:ext cx="2774950" cy="6005689"/>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D77C6CEE-0D18-3D42-9A11-8FBEAC3F4C83}"/>
              </a:ext>
            </a:extLst>
          </p:cNvPr>
          <p:cNvPicPr>
            <a:picLocks noChangeAspect="1"/>
          </p:cNvPicPr>
          <p:nvPr/>
        </p:nvPicPr>
        <p:blipFill>
          <a:blip r:embed="rId4"/>
          <a:stretch>
            <a:fillRect/>
          </a:stretch>
        </p:blipFill>
        <p:spPr>
          <a:xfrm>
            <a:off x="6962447" y="2914650"/>
            <a:ext cx="1104900" cy="1028700"/>
          </a:xfrm>
          <a:prstGeom prst="rect">
            <a:avLst/>
          </a:prstGeom>
        </p:spPr>
      </p:pic>
    </p:spTree>
    <p:extLst>
      <p:ext uri="{BB962C8B-B14F-4D97-AF65-F5344CB8AC3E}">
        <p14:creationId xmlns:p14="http://schemas.microsoft.com/office/powerpoint/2010/main" val="914254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 - Inbox</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Important messages from DPS </a:t>
            </a:r>
          </a:p>
          <a:p>
            <a:pPr lvl="1"/>
            <a:r>
              <a:rPr lang="en-US" dirty="0"/>
              <a:t>Public Safety Notices</a:t>
            </a:r>
          </a:p>
          <a:p>
            <a:pPr lvl="1"/>
            <a:r>
              <a:rPr lang="en-US" dirty="0"/>
              <a:t>Orange Alert Communications</a:t>
            </a:r>
          </a:p>
          <a:p>
            <a:r>
              <a:rPr lang="en-US" dirty="0"/>
              <a:t>Push notifications allow you to </a:t>
            </a:r>
            <a:br>
              <a:rPr lang="en-US" dirty="0"/>
            </a:br>
            <a:r>
              <a:rPr lang="en-US" dirty="0"/>
              <a:t>get the message almost </a:t>
            </a:r>
            <a:br>
              <a:rPr lang="en-US" dirty="0"/>
            </a:br>
            <a:r>
              <a:rPr lang="en-US" dirty="0"/>
              <a:t>instantaneously, even if you </a:t>
            </a:r>
            <a:br>
              <a:rPr lang="en-US" dirty="0"/>
            </a:br>
            <a:r>
              <a:rPr lang="en-US" dirty="0"/>
              <a:t>don’t have cellular service, such as in </a:t>
            </a:r>
            <a:br>
              <a:rPr lang="en-US" dirty="0"/>
            </a:br>
            <a:r>
              <a:rPr lang="en-US" dirty="0"/>
              <a:t>the basement of a building. </a:t>
            </a:r>
            <a:br>
              <a:rPr lang="en-US" dirty="0"/>
            </a:br>
            <a:r>
              <a:rPr lang="en-US" dirty="0"/>
              <a:t>(Wi-Fi access would be necessary)</a:t>
            </a:r>
          </a:p>
          <a:p>
            <a:endParaRPr lang="en-US" dirty="0"/>
          </a:p>
          <a:p>
            <a:endParaRPr lang="en-US" dirty="0"/>
          </a:p>
        </p:txBody>
      </p:sp>
      <p:pic>
        <p:nvPicPr>
          <p:cNvPr id="6" name="Picture 5" descr="A white square with a black letter on it&#10;&#10;Description automatically generated with low confidence">
            <a:extLst>
              <a:ext uri="{FF2B5EF4-FFF2-40B4-BE49-F238E27FC236}">
                <a16:creationId xmlns:a16="http://schemas.microsoft.com/office/drawing/2014/main" id="{DC899856-0241-CD42-8E6A-CCE0BAA35AF6}"/>
              </a:ext>
            </a:extLst>
          </p:cNvPr>
          <p:cNvPicPr>
            <a:picLocks noChangeAspect="1"/>
          </p:cNvPicPr>
          <p:nvPr/>
        </p:nvPicPr>
        <p:blipFill>
          <a:blip r:embed="rId3"/>
          <a:stretch>
            <a:fillRect/>
          </a:stretch>
        </p:blipFill>
        <p:spPr>
          <a:xfrm>
            <a:off x="7162800" y="2914650"/>
            <a:ext cx="1117600" cy="1028700"/>
          </a:xfrm>
          <a:prstGeom prst="rect">
            <a:avLst/>
          </a:prstGeom>
        </p:spPr>
      </p:pic>
    </p:spTree>
    <p:extLst>
      <p:ext uri="{BB962C8B-B14F-4D97-AF65-F5344CB8AC3E}">
        <p14:creationId xmlns:p14="http://schemas.microsoft.com/office/powerpoint/2010/main" val="7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 - Emergency</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In the event of an </a:t>
            </a:r>
            <a:br>
              <a:rPr lang="en-US" dirty="0"/>
            </a:br>
            <a:r>
              <a:rPr lang="en-US" dirty="0"/>
              <a:t>emergency call:</a:t>
            </a:r>
          </a:p>
          <a:p>
            <a:pPr lvl="1"/>
            <a:r>
              <a:rPr lang="en-US" dirty="0"/>
              <a:t>911 (off-campus)</a:t>
            </a:r>
          </a:p>
          <a:p>
            <a:pPr lvl="1"/>
            <a:r>
              <a:rPr lang="en-US" dirty="0"/>
              <a:t>DPS (on-campus) </a:t>
            </a:r>
          </a:p>
          <a:p>
            <a:endParaRPr lang="en-US" dirty="0"/>
          </a:p>
          <a:p>
            <a:endParaRPr lang="en-US" dirty="0"/>
          </a:p>
        </p:txBody>
      </p:sp>
      <p:pic>
        <p:nvPicPr>
          <p:cNvPr id="11" name="Picture 10" descr="Graphical user interface, application&#10;&#10;Description automatically generated">
            <a:extLst>
              <a:ext uri="{FF2B5EF4-FFF2-40B4-BE49-F238E27FC236}">
                <a16:creationId xmlns:a16="http://schemas.microsoft.com/office/drawing/2014/main" id="{DF78B96C-A614-9B4D-92FC-D2C327E1FBD9}"/>
              </a:ext>
            </a:extLst>
          </p:cNvPr>
          <p:cNvPicPr>
            <a:picLocks noChangeAspect="1"/>
          </p:cNvPicPr>
          <p:nvPr/>
        </p:nvPicPr>
        <p:blipFill>
          <a:blip r:embed="rId3"/>
          <a:stretch>
            <a:fillRect/>
          </a:stretch>
        </p:blipFill>
        <p:spPr>
          <a:xfrm>
            <a:off x="7395634" y="2361407"/>
            <a:ext cx="990600" cy="1003300"/>
          </a:xfrm>
          <a:prstGeom prst="rect">
            <a:avLst/>
          </a:prstGeom>
        </p:spPr>
      </p:pic>
      <p:pic>
        <p:nvPicPr>
          <p:cNvPr id="13" name="Picture 12" descr="Application, icon&#10;&#10;Description automatically generated">
            <a:extLst>
              <a:ext uri="{FF2B5EF4-FFF2-40B4-BE49-F238E27FC236}">
                <a16:creationId xmlns:a16="http://schemas.microsoft.com/office/drawing/2014/main" id="{4C7A3432-5884-6848-B04D-78A5A8C1D022}"/>
              </a:ext>
            </a:extLst>
          </p:cNvPr>
          <p:cNvPicPr>
            <a:picLocks noChangeAspect="1"/>
          </p:cNvPicPr>
          <p:nvPr/>
        </p:nvPicPr>
        <p:blipFill>
          <a:blip r:embed="rId4"/>
          <a:stretch>
            <a:fillRect/>
          </a:stretch>
        </p:blipFill>
        <p:spPr>
          <a:xfrm>
            <a:off x="7406923" y="3499644"/>
            <a:ext cx="1003300" cy="1003300"/>
          </a:xfrm>
          <a:prstGeom prst="rect">
            <a:avLst/>
          </a:prstGeom>
        </p:spPr>
      </p:pic>
    </p:spTree>
    <p:extLst>
      <p:ext uri="{BB962C8B-B14F-4D97-AF65-F5344CB8AC3E}">
        <p14:creationId xmlns:p14="http://schemas.microsoft.com/office/powerpoint/2010/main" val="319570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 – Important Numbers</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92500" lnSpcReduction="10000"/>
          </a:bodyPr>
          <a:lstStyle/>
          <a:p>
            <a:r>
              <a:rPr lang="en-US" dirty="0"/>
              <a:t>Counseling at the Barnes Center</a:t>
            </a:r>
          </a:p>
          <a:p>
            <a:r>
              <a:rPr lang="en-US" dirty="0"/>
              <a:t>Covid-19 PMO</a:t>
            </a:r>
          </a:p>
          <a:p>
            <a:r>
              <a:rPr lang="en-US" dirty="0"/>
              <a:t>Dean of Students Office</a:t>
            </a:r>
          </a:p>
          <a:p>
            <a:r>
              <a:rPr lang="en-US" dirty="0"/>
              <a:t>DPS Safety Escort Program</a:t>
            </a:r>
          </a:p>
          <a:p>
            <a:r>
              <a:rPr lang="en-US" dirty="0"/>
              <a:t>Health Services</a:t>
            </a:r>
          </a:p>
          <a:p>
            <a:r>
              <a:rPr lang="en-US" dirty="0"/>
              <a:t>National Suicide Prevention Lifeline</a:t>
            </a:r>
          </a:p>
          <a:p>
            <a:r>
              <a:rPr lang="en-US" dirty="0"/>
              <a:t>Poison Control</a:t>
            </a:r>
          </a:p>
          <a:p>
            <a:r>
              <a:rPr lang="en-US" dirty="0"/>
              <a:t>Sexual and Relationship violence</a:t>
            </a:r>
          </a:p>
          <a:p>
            <a:r>
              <a:rPr lang="en-US" dirty="0"/>
              <a:t>Office of Equal Opportunity Inclusion </a:t>
            </a:r>
          </a:p>
          <a:p>
            <a:endParaRPr lang="en-US" dirty="0"/>
          </a:p>
          <a:p>
            <a:endParaRPr lang="en-US" dirty="0"/>
          </a:p>
          <a:p>
            <a:endParaRPr lang="en-US" dirty="0"/>
          </a:p>
        </p:txBody>
      </p:sp>
    </p:spTree>
    <p:extLst>
      <p:ext uri="{BB962C8B-B14F-4D97-AF65-F5344CB8AC3E}">
        <p14:creationId xmlns:p14="http://schemas.microsoft.com/office/powerpoint/2010/main" val="380891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 – Content &amp; Resources</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92500" lnSpcReduction="10000"/>
          </a:bodyPr>
          <a:lstStyle/>
          <a:p>
            <a:r>
              <a:rPr lang="en-US" dirty="0"/>
              <a:t>Contact DPS</a:t>
            </a:r>
          </a:p>
          <a:p>
            <a:r>
              <a:rPr lang="en-US" dirty="0"/>
              <a:t>Health Services</a:t>
            </a:r>
          </a:p>
          <a:p>
            <a:r>
              <a:rPr lang="en-US" dirty="0"/>
              <a:t>Reporting Bias-Related Incidents</a:t>
            </a:r>
          </a:p>
          <a:p>
            <a:r>
              <a:rPr lang="en-US" dirty="0"/>
              <a:t>Safety Escort Program</a:t>
            </a:r>
          </a:p>
          <a:p>
            <a:r>
              <a:rPr lang="en-US" dirty="0"/>
              <a:t>Sexual and Relationship Violence </a:t>
            </a:r>
            <a:br>
              <a:rPr lang="en-US" dirty="0"/>
            </a:br>
            <a:r>
              <a:rPr lang="en-US" dirty="0"/>
              <a:t>Resources</a:t>
            </a:r>
          </a:p>
          <a:p>
            <a:r>
              <a:rPr lang="en-US" dirty="0"/>
              <a:t>Stay Safe</a:t>
            </a:r>
          </a:p>
          <a:p>
            <a:r>
              <a:rPr lang="en-US" dirty="0"/>
              <a:t>Campus Shuttle</a:t>
            </a:r>
          </a:p>
          <a:p>
            <a:r>
              <a:rPr lang="en-US" dirty="0"/>
              <a:t>Weather Conditions</a:t>
            </a:r>
          </a:p>
          <a:p>
            <a:endParaRPr lang="en-US" dirty="0"/>
          </a:p>
          <a:p>
            <a:endParaRPr lang="en-US" dirty="0"/>
          </a:p>
        </p:txBody>
      </p:sp>
      <p:pic>
        <p:nvPicPr>
          <p:cNvPr id="6" name="Picture 5" descr="Icon&#10;&#10;Description automatically generated">
            <a:extLst>
              <a:ext uri="{FF2B5EF4-FFF2-40B4-BE49-F238E27FC236}">
                <a16:creationId xmlns:a16="http://schemas.microsoft.com/office/drawing/2014/main" id="{5B19D291-D920-5E49-A767-D37DE26C9F2D}"/>
              </a:ext>
            </a:extLst>
          </p:cNvPr>
          <p:cNvPicPr>
            <a:picLocks noChangeAspect="1"/>
          </p:cNvPicPr>
          <p:nvPr/>
        </p:nvPicPr>
        <p:blipFill>
          <a:blip r:embed="rId3"/>
          <a:stretch>
            <a:fillRect/>
          </a:stretch>
        </p:blipFill>
        <p:spPr>
          <a:xfrm>
            <a:off x="7531806" y="2933700"/>
            <a:ext cx="990600" cy="990600"/>
          </a:xfrm>
          <a:prstGeom prst="rect">
            <a:avLst/>
          </a:prstGeom>
        </p:spPr>
      </p:pic>
    </p:spTree>
    <p:extLst>
      <p:ext uri="{BB962C8B-B14F-4D97-AF65-F5344CB8AC3E}">
        <p14:creationId xmlns:p14="http://schemas.microsoft.com/office/powerpoint/2010/main" val="318587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Rave Guardian – Safe Walk</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If you feel unsafe while walking, </a:t>
            </a:r>
            <a:br>
              <a:rPr lang="en-US" dirty="0"/>
            </a:br>
            <a:r>
              <a:rPr lang="en-US" dirty="0"/>
              <a:t>you can set a timer and indicate </a:t>
            </a:r>
            <a:br>
              <a:rPr lang="en-US" dirty="0"/>
            </a:br>
            <a:r>
              <a:rPr lang="en-US" dirty="0"/>
              <a:t>your current location and then set </a:t>
            </a:r>
            <a:br>
              <a:rPr lang="en-US" dirty="0"/>
            </a:br>
            <a:r>
              <a:rPr lang="en-US" dirty="0"/>
              <a:t>your destination and the time you </a:t>
            </a:r>
            <a:br>
              <a:rPr lang="en-US" dirty="0"/>
            </a:br>
            <a:r>
              <a:rPr lang="en-US" dirty="0"/>
              <a:t>should arrive. </a:t>
            </a:r>
          </a:p>
          <a:p>
            <a:r>
              <a:rPr lang="en-US" dirty="0"/>
              <a:t>In the event you do not make it </a:t>
            </a:r>
            <a:br>
              <a:rPr lang="en-US" dirty="0"/>
            </a:br>
            <a:r>
              <a:rPr lang="en-US" dirty="0"/>
              <a:t>there and de-active the timer, </a:t>
            </a:r>
            <a:br>
              <a:rPr lang="en-US" dirty="0"/>
            </a:br>
            <a:r>
              <a:rPr lang="en-US" dirty="0"/>
              <a:t>Guardians (friends or family you </a:t>
            </a:r>
            <a:br>
              <a:rPr lang="en-US" dirty="0"/>
            </a:br>
            <a:r>
              <a:rPr lang="en-US" dirty="0"/>
              <a:t>designate) will be immediately alerted </a:t>
            </a:r>
            <a:br>
              <a:rPr lang="en-US" dirty="0"/>
            </a:br>
            <a:r>
              <a:rPr lang="en-US" dirty="0"/>
              <a:t>and can contact DPS for you!</a:t>
            </a:r>
          </a:p>
          <a:p>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0464A62A-990F-D543-A73A-B57180B89AFE}"/>
              </a:ext>
            </a:extLst>
          </p:cNvPr>
          <p:cNvPicPr>
            <a:picLocks noChangeAspect="1"/>
          </p:cNvPicPr>
          <p:nvPr/>
        </p:nvPicPr>
        <p:blipFill>
          <a:blip r:embed="rId3"/>
          <a:stretch>
            <a:fillRect/>
          </a:stretch>
        </p:blipFill>
        <p:spPr>
          <a:xfrm>
            <a:off x="7428089" y="2985294"/>
            <a:ext cx="1016000" cy="1016000"/>
          </a:xfrm>
          <a:prstGeom prst="rect">
            <a:avLst/>
          </a:prstGeom>
        </p:spPr>
      </p:pic>
    </p:spTree>
    <p:extLst>
      <p:ext uri="{BB962C8B-B14F-4D97-AF65-F5344CB8AC3E}">
        <p14:creationId xmlns:p14="http://schemas.microsoft.com/office/powerpoint/2010/main" val="3987592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a:xfrm>
            <a:off x="838200" y="365125"/>
            <a:ext cx="10515600" cy="5794375"/>
          </a:xfrm>
        </p:spPr>
        <p:txBody>
          <a:bodyPr>
            <a:normAutofit/>
          </a:bodyPr>
          <a:lstStyle/>
          <a:p>
            <a:r>
              <a:rPr lang="en-US" sz="6000" b="1" dirty="0"/>
              <a:t>Orange Alert</a:t>
            </a:r>
            <a:endParaRPr lang="en-US" dirty="0"/>
          </a:p>
        </p:txBody>
      </p:sp>
    </p:spTree>
    <p:extLst>
      <p:ext uri="{BB962C8B-B14F-4D97-AF65-F5344CB8AC3E}">
        <p14:creationId xmlns:p14="http://schemas.microsoft.com/office/powerpoint/2010/main" val="68149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Orange Alert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lstStyle/>
          <a:p>
            <a:r>
              <a:rPr lang="en-US" dirty="0"/>
              <a:t>What is it? </a:t>
            </a:r>
          </a:p>
          <a:p>
            <a:pPr lvl="1"/>
            <a:r>
              <a:rPr lang="en-US" dirty="0"/>
              <a:t>Designed to provide rapid crisis notification and instruction to Syracuse University and SUNY ESF students, faculty, and staff.</a:t>
            </a:r>
          </a:p>
          <a:p>
            <a:pPr lvl="1"/>
            <a:r>
              <a:rPr lang="en-US" dirty="0"/>
              <a:t>Used only for a crisis in progress—an instance in which there is immediate threat of loss of life or serious physical harm to members of the campus community.</a:t>
            </a:r>
          </a:p>
        </p:txBody>
      </p:sp>
    </p:spTree>
    <p:extLst>
      <p:ext uri="{BB962C8B-B14F-4D97-AF65-F5344CB8AC3E}">
        <p14:creationId xmlns:p14="http://schemas.microsoft.com/office/powerpoint/2010/main" val="870636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Department of Public Safety</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a:xfrm>
            <a:off x="838200" y="1448552"/>
            <a:ext cx="10515600" cy="4744858"/>
          </a:xfrm>
        </p:spPr>
        <p:txBody>
          <a:bodyPr>
            <a:normAutofit fontScale="92500" lnSpcReduction="10000"/>
          </a:bodyPr>
          <a:lstStyle/>
          <a:p>
            <a:r>
              <a:rPr lang="en-US" dirty="0"/>
              <a:t>How to contact DPS: </a:t>
            </a:r>
          </a:p>
          <a:p>
            <a:pPr marL="457200" indent="-457200">
              <a:buFont typeface="Arial" panose="020B0604020202020204" pitchFamily="34" charset="0"/>
              <a:buChar char="•"/>
            </a:pPr>
            <a:r>
              <a:rPr lang="en-US" b="1" dirty="0"/>
              <a:t>Address</a:t>
            </a:r>
            <a:r>
              <a:rPr lang="en-US" dirty="0"/>
              <a:t>: 130 College Place, 005 Sims Hall, Syracuse, NY 13244</a:t>
            </a:r>
          </a:p>
          <a:p>
            <a:pPr marL="457200" indent="-457200">
              <a:buFont typeface="Arial" panose="020B0604020202020204" pitchFamily="34" charset="0"/>
              <a:buChar char="•"/>
            </a:pPr>
            <a:r>
              <a:rPr lang="en-US" b="1" dirty="0"/>
              <a:t>24/7 phone number</a:t>
            </a:r>
            <a:r>
              <a:rPr lang="en-US" dirty="0"/>
              <a:t>: 315.443.2224</a:t>
            </a:r>
          </a:p>
          <a:p>
            <a:pPr marL="457200" indent="-457200">
              <a:buFont typeface="Arial" panose="020B0604020202020204" pitchFamily="34" charset="0"/>
              <a:buChar char="•"/>
            </a:pPr>
            <a:r>
              <a:rPr lang="en-US" b="1" dirty="0"/>
              <a:t>Website</a:t>
            </a:r>
            <a:r>
              <a:rPr lang="en-US" dirty="0"/>
              <a:t>: </a:t>
            </a:r>
            <a:r>
              <a:rPr lang="en-US" dirty="0" err="1"/>
              <a:t>dps.syr.edu</a:t>
            </a:r>
            <a:endParaRPr lang="en-US" dirty="0"/>
          </a:p>
          <a:p>
            <a:pPr marL="457200" indent="-457200">
              <a:buFont typeface="Arial" panose="020B0604020202020204" pitchFamily="34" charset="0"/>
              <a:buChar char="•"/>
            </a:pPr>
            <a:r>
              <a:rPr lang="en-US" b="1" dirty="0"/>
              <a:t>Social media</a:t>
            </a:r>
            <a:r>
              <a:rPr lang="en-US" dirty="0"/>
              <a:t>: @SyracuseDPS	</a:t>
            </a:r>
          </a:p>
          <a:p>
            <a:pPr marL="457200" indent="-457200">
              <a:buFont typeface="Arial" panose="020B0604020202020204" pitchFamily="34" charset="0"/>
              <a:buChar char="•"/>
            </a:pPr>
            <a:r>
              <a:rPr lang="en-US" dirty="0"/>
              <a:t>Safety Escort Shuttle 315.443.RIDE</a:t>
            </a:r>
          </a:p>
          <a:p>
            <a:endParaRPr lang="en-US" dirty="0"/>
          </a:p>
          <a:p>
            <a:pPr marL="457200" indent="-457200">
              <a:buFont typeface="Arial" panose="020B0604020202020204" pitchFamily="34" charset="0"/>
              <a:buChar char="•"/>
            </a:pPr>
            <a:r>
              <a:rPr lang="en-US" dirty="0">
                <a:hlinkClick r:id="rId3"/>
              </a:rPr>
              <a:t>https://subus.syr.edu/</a:t>
            </a:r>
            <a:endParaRPr lang="en-US" dirty="0"/>
          </a:p>
          <a:p>
            <a:r>
              <a:rPr lang="en-US" dirty="0"/>
              <a:t> </a:t>
            </a:r>
          </a:p>
          <a:p>
            <a:endParaRPr lang="en-US" dirty="0"/>
          </a:p>
        </p:txBody>
      </p:sp>
      <p:sp>
        <p:nvSpPr>
          <p:cNvPr id="4" name="TextBox 3">
            <a:extLst>
              <a:ext uri="{FF2B5EF4-FFF2-40B4-BE49-F238E27FC236}">
                <a16:creationId xmlns:a16="http://schemas.microsoft.com/office/drawing/2014/main" id="{03E27571-29F8-4595-BC14-977869A413BD}"/>
              </a:ext>
            </a:extLst>
          </p:cNvPr>
          <p:cNvSpPr txBox="1"/>
          <p:nvPr/>
        </p:nvSpPr>
        <p:spPr>
          <a:xfrm>
            <a:off x="6249971" y="4289185"/>
            <a:ext cx="1263193" cy="523220"/>
          </a:xfrm>
          <a:prstGeom prst="rect">
            <a:avLst/>
          </a:prstGeom>
          <a:noFill/>
        </p:spPr>
        <p:txBody>
          <a:bodyPr wrap="square" rtlCol="0">
            <a:spAutoFit/>
          </a:bodyPr>
          <a:lstStyle/>
          <a:p>
            <a:r>
              <a:rPr lang="en-US" sz="2800" b="1" dirty="0">
                <a:solidFill>
                  <a:srgbClr val="F76900"/>
                </a:solidFill>
              </a:rPr>
              <a:t>7433</a:t>
            </a:r>
          </a:p>
        </p:txBody>
      </p:sp>
    </p:spTree>
    <p:extLst>
      <p:ext uri="{BB962C8B-B14F-4D97-AF65-F5344CB8AC3E}">
        <p14:creationId xmlns:p14="http://schemas.microsoft.com/office/powerpoint/2010/main" val="2178992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Orange Alert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Orange Alert Activation – Role of the Faculty and Staff</a:t>
            </a:r>
          </a:p>
          <a:p>
            <a:pPr lvl="1"/>
            <a:r>
              <a:rPr lang="en-US" dirty="0"/>
              <a:t>In the event of an Orange Alert activation, members of the Syracuse University community have various roles to undertake.   </a:t>
            </a:r>
          </a:p>
          <a:p>
            <a:pPr lvl="1"/>
            <a:r>
              <a:rPr lang="en-US" dirty="0"/>
              <a:t>The role of faculty and staff during an Orange Alert activation will likely be considered a leadership role by students and subordinate employees.</a:t>
            </a:r>
          </a:p>
          <a:p>
            <a:pPr lvl="1"/>
            <a:r>
              <a:rPr lang="en-US" dirty="0"/>
              <a:t>The following are “Frequently Asked Questions” (FAQ’s) regarding an Orange Alert activation and the role of the faculty and staff leaders:</a:t>
            </a:r>
          </a:p>
          <a:p>
            <a:pPr lvl="1"/>
            <a:endParaRPr lang="en-US" dirty="0"/>
          </a:p>
        </p:txBody>
      </p:sp>
    </p:spTree>
    <p:extLst>
      <p:ext uri="{BB962C8B-B14F-4D97-AF65-F5344CB8AC3E}">
        <p14:creationId xmlns:p14="http://schemas.microsoft.com/office/powerpoint/2010/main" val="94407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Orange Alert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92500"/>
          </a:bodyPr>
          <a:lstStyle/>
          <a:p>
            <a:r>
              <a:rPr lang="en-US" dirty="0"/>
              <a:t>How much information is provided through Orange Alert?</a:t>
            </a:r>
          </a:p>
          <a:p>
            <a:pPr lvl="1"/>
            <a:r>
              <a:rPr lang="en-US" dirty="0"/>
              <a:t>Designed to provide immediate direction regarding a potential life threatening incident.  </a:t>
            </a:r>
          </a:p>
          <a:p>
            <a:pPr lvl="1"/>
            <a:r>
              <a:rPr lang="en-US" dirty="0"/>
              <a:t>Relies heavily on cell phone text messaging and is limited to 140 characters, including spaces.</a:t>
            </a:r>
          </a:p>
          <a:p>
            <a:pPr lvl="1"/>
            <a:r>
              <a:rPr lang="en-US" dirty="0"/>
              <a:t>Information will: </a:t>
            </a:r>
          </a:p>
          <a:p>
            <a:pPr lvl="2"/>
            <a:r>
              <a:rPr lang="en-US" dirty="0"/>
              <a:t>Be directive in nature;</a:t>
            </a:r>
          </a:p>
          <a:p>
            <a:pPr lvl="2"/>
            <a:r>
              <a:rPr lang="en-US" dirty="0"/>
              <a:t>describe the nature of the threat;</a:t>
            </a:r>
          </a:p>
          <a:p>
            <a:pPr lvl="2"/>
            <a:r>
              <a:rPr lang="en-US" dirty="0"/>
              <a:t>offer the location of the threat; and</a:t>
            </a:r>
          </a:p>
          <a:p>
            <a:pPr lvl="2"/>
            <a:r>
              <a:rPr lang="en-US" dirty="0"/>
              <a:t>provide instruction on what to do, to stay away from the threat.</a:t>
            </a:r>
          </a:p>
        </p:txBody>
      </p:sp>
    </p:spTree>
    <p:extLst>
      <p:ext uri="{BB962C8B-B14F-4D97-AF65-F5344CB8AC3E}">
        <p14:creationId xmlns:p14="http://schemas.microsoft.com/office/powerpoint/2010/main" val="7859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Orange Alert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How frequently will Orange Alert updates be sent?</a:t>
            </a:r>
          </a:p>
          <a:p>
            <a:pPr lvl="1"/>
            <a:r>
              <a:rPr lang="en-US" dirty="0"/>
              <a:t>While each incident may have different challenges and dynamics, DPS will make every effort to send updated messages of intervals of no more than 30 minutes (15 minutes, if possible).  </a:t>
            </a:r>
          </a:p>
          <a:p>
            <a:pPr lvl="1"/>
            <a:r>
              <a:rPr lang="en-US" dirty="0"/>
              <a:t>Orange Alert will be used to make an “all clear” announcement when it is safe to resume normal activity.</a:t>
            </a:r>
          </a:p>
        </p:txBody>
      </p:sp>
    </p:spTree>
    <p:extLst>
      <p:ext uri="{BB962C8B-B14F-4D97-AF65-F5344CB8AC3E}">
        <p14:creationId xmlns:p14="http://schemas.microsoft.com/office/powerpoint/2010/main" val="2231822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a:xfrm>
            <a:off x="838200" y="365125"/>
            <a:ext cx="10515600" cy="5794375"/>
          </a:xfrm>
        </p:spPr>
        <p:txBody>
          <a:bodyPr>
            <a:normAutofit/>
          </a:bodyPr>
          <a:lstStyle/>
          <a:p>
            <a:r>
              <a:rPr lang="en-US" sz="6000" b="1" dirty="0"/>
              <a:t>Lock Down Versus Shelter in Place </a:t>
            </a:r>
            <a:endParaRPr lang="en-US" dirty="0"/>
          </a:p>
        </p:txBody>
      </p:sp>
    </p:spTree>
    <p:extLst>
      <p:ext uri="{BB962C8B-B14F-4D97-AF65-F5344CB8AC3E}">
        <p14:creationId xmlns:p14="http://schemas.microsoft.com/office/powerpoint/2010/main" val="424351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Autofit/>
          </a:bodyPr>
          <a:lstStyle/>
          <a:p>
            <a:r>
              <a:rPr lang="en-US" dirty="0"/>
              <a:t>Lock Down Versus Shelter in Place – What is the difference? </a:t>
            </a:r>
          </a:p>
        </p:txBody>
      </p:sp>
      <p:sp>
        <p:nvSpPr>
          <p:cNvPr id="5" name="Text Placeholder 2">
            <a:extLst>
              <a:ext uri="{FF2B5EF4-FFF2-40B4-BE49-F238E27FC236}">
                <a16:creationId xmlns:a16="http://schemas.microsoft.com/office/drawing/2014/main" id="{12E2743B-1B56-BF4A-958F-9019CF7E9D25}"/>
              </a:ext>
            </a:extLst>
          </p:cNvPr>
          <p:cNvSpPr>
            <a:spLocks noGrp="1"/>
          </p:cNvSpPr>
          <p:nvPr>
            <p:ph type="body" idx="1"/>
          </p:nvPr>
        </p:nvSpPr>
        <p:spPr/>
        <p:txBody>
          <a:bodyPr/>
          <a:lstStyle/>
          <a:p>
            <a:r>
              <a:rPr lang="en-US" dirty="0"/>
              <a:t>The term Lock Down</a:t>
            </a:r>
          </a:p>
        </p:txBody>
      </p:sp>
      <p:sp>
        <p:nvSpPr>
          <p:cNvPr id="3" name="Content Placeholder 3">
            <a:extLst>
              <a:ext uri="{FF2B5EF4-FFF2-40B4-BE49-F238E27FC236}">
                <a16:creationId xmlns:a16="http://schemas.microsoft.com/office/drawing/2014/main" id="{4AC42223-9585-C74D-89FB-DEDD812CDE66}"/>
              </a:ext>
            </a:extLst>
          </p:cNvPr>
          <p:cNvSpPr>
            <a:spLocks noGrp="1"/>
          </p:cNvSpPr>
          <p:nvPr>
            <p:ph sz="half" idx="2"/>
          </p:nvPr>
        </p:nvSpPr>
        <p:spPr/>
        <p:txBody>
          <a:bodyPr>
            <a:normAutofit fontScale="92500" lnSpcReduction="10000"/>
          </a:bodyPr>
          <a:lstStyle/>
          <a:p>
            <a:r>
              <a:rPr lang="en-US" dirty="0"/>
              <a:t>is intended for a serious life threatening threat to a specific building and buildings in immediate proximity;</a:t>
            </a:r>
          </a:p>
          <a:p>
            <a:r>
              <a:rPr lang="en-US" dirty="0"/>
              <a:t>will likely only be used in reference to a specific building; </a:t>
            </a:r>
          </a:p>
          <a:p>
            <a:r>
              <a:rPr lang="en-US" dirty="0"/>
              <a:t>will be based on a threat to the people in that building; and</a:t>
            </a:r>
          </a:p>
          <a:p>
            <a:r>
              <a:rPr lang="en-US" dirty="0"/>
              <a:t>will result in officers quickly responding to that threat and that building.</a:t>
            </a:r>
          </a:p>
        </p:txBody>
      </p:sp>
      <p:sp>
        <p:nvSpPr>
          <p:cNvPr id="6" name="Text Placeholder 4">
            <a:extLst>
              <a:ext uri="{FF2B5EF4-FFF2-40B4-BE49-F238E27FC236}">
                <a16:creationId xmlns:a16="http://schemas.microsoft.com/office/drawing/2014/main" id="{4080EFC6-A044-F041-A45D-26A9796A61A2}"/>
              </a:ext>
            </a:extLst>
          </p:cNvPr>
          <p:cNvSpPr>
            <a:spLocks noGrp="1"/>
          </p:cNvSpPr>
          <p:nvPr>
            <p:ph type="body" sz="quarter" idx="3"/>
          </p:nvPr>
        </p:nvSpPr>
        <p:spPr/>
        <p:txBody>
          <a:bodyPr/>
          <a:lstStyle/>
          <a:p>
            <a:r>
              <a:rPr lang="en-US" dirty="0"/>
              <a:t>The term Shelter in Place</a:t>
            </a:r>
          </a:p>
        </p:txBody>
      </p:sp>
      <p:sp>
        <p:nvSpPr>
          <p:cNvPr id="4" name="Content Placeholder 5">
            <a:extLst>
              <a:ext uri="{FF2B5EF4-FFF2-40B4-BE49-F238E27FC236}">
                <a16:creationId xmlns:a16="http://schemas.microsoft.com/office/drawing/2014/main" id="{B076A334-4CBD-EA4C-BE4E-67B13C21B3C9}"/>
              </a:ext>
            </a:extLst>
          </p:cNvPr>
          <p:cNvSpPr>
            <a:spLocks noGrp="1"/>
          </p:cNvSpPr>
          <p:nvPr>
            <p:ph sz="quarter" idx="4"/>
          </p:nvPr>
        </p:nvSpPr>
        <p:spPr/>
        <p:txBody>
          <a:bodyPr>
            <a:normAutofit/>
          </a:bodyPr>
          <a:lstStyle/>
          <a:p>
            <a:r>
              <a:rPr lang="en-US" dirty="0"/>
              <a:t>is intended to direct persons to seek shelter from danger by going indoors and remaining until the incident is clear and</a:t>
            </a:r>
          </a:p>
          <a:p>
            <a:r>
              <a:rPr lang="en-US" dirty="0"/>
              <a:t>will not likely result in an officer response directly to the building, as the officers will be responding to the specific location of the threat. </a:t>
            </a:r>
          </a:p>
        </p:txBody>
      </p:sp>
    </p:spTree>
    <p:extLst>
      <p:ext uri="{BB962C8B-B14F-4D97-AF65-F5344CB8AC3E}">
        <p14:creationId xmlns:p14="http://schemas.microsoft.com/office/powerpoint/2010/main" val="2884034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Lock Down/Active Shooter</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85000" lnSpcReduction="10000"/>
          </a:bodyPr>
          <a:lstStyle/>
          <a:p>
            <a:pPr marL="0" indent="0">
              <a:buNone/>
            </a:pPr>
            <a:r>
              <a:rPr lang="en-US" dirty="0"/>
              <a:t>What do I do in a lock down/active shooter? </a:t>
            </a:r>
          </a:p>
          <a:p>
            <a:r>
              <a:rPr lang="en-US" dirty="0">
                <a:hlinkClick r:id="rId3"/>
              </a:rPr>
              <a:t>Run.Hide.Fight. - Active Shooter Video</a:t>
            </a:r>
            <a:endParaRPr lang="en-US" dirty="0"/>
          </a:p>
          <a:p>
            <a:r>
              <a:rPr lang="en-US" dirty="0"/>
              <a:t>If you, students, and other staff are unable to safely evacuate:</a:t>
            </a:r>
          </a:p>
          <a:p>
            <a:pPr lvl="1"/>
            <a:r>
              <a:rPr lang="en-US" dirty="0"/>
              <a:t>Lock door or block entry with anything available.</a:t>
            </a:r>
          </a:p>
          <a:p>
            <a:pPr lvl="1"/>
            <a:r>
              <a:rPr lang="en-US" dirty="0"/>
              <a:t>Stay out of the shooter’s view away from doors or windows.</a:t>
            </a:r>
          </a:p>
          <a:p>
            <a:pPr lvl="1"/>
            <a:r>
              <a:rPr lang="en-US" dirty="0"/>
              <a:t>Turn off the lights and close the blinds.</a:t>
            </a:r>
          </a:p>
          <a:p>
            <a:pPr lvl="1"/>
            <a:r>
              <a:rPr lang="en-US" dirty="0"/>
              <a:t>Silence cell phone (including vibrate mode) and remain quiet.</a:t>
            </a:r>
          </a:p>
          <a:p>
            <a:pPr lvl="1"/>
            <a:r>
              <a:rPr lang="en-US" dirty="0"/>
              <a:t>Stay out of sight and find cover (i.e. concrete walls, thick desks, filing cabinets, cover that might protect from bullets).</a:t>
            </a:r>
          </a:p>
          <a:p>
            <a:r>
              <a:rPr lang="en-US" dirty="0"/>
              <a:t>Follow “RUN, HIDE, FIGHT” guidance on the following slides …</a:t>
            </a:r>
          </a:p>
        </p:txBody>
      </p:sp>
    </p:spTree>
    <p:extLst>
      <p:ext uri="{BB962C8B-B14F-4D97-AF65-F5344CB8AC3E}">
        <p14:creationId xmlns:p14="http://schemas.microsoft.com/office/powerpoint/2010/main" val="2799298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Run.Hide.Fight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85000" lnSpcReduction="20000"/>
          </a:bodyPr>
          <a:lstStyle/>
          <a:p>
            <a:pPr marL="0" indent="0">
              <a:buNone/>
            </a:pPr>
            <a:r>
              <a:rPr lang="en-US" dirty="0"/>
              <a:t>If you can run or escape, RUN…</a:t>
            </a:r>
          </a:p>
          <a:p>
            <a:r>
              <a:rPr lang="en-US" dirty="0"/>
              <a:t>Have an escape route and plan in mind. </a:t>
            </a:r>
          </a:p>
          <a:p>
            <a:r>
              <a:rPr lang="en-US" dirty="0"/>
              <a:t>Leave your belongings behind. </a:t>
            </a:r>
          </a:p>
          <a:p>
            <a:r>
              <a:rPr lang="en-US" dirty="0"/>
              <a:t>Leave promptly using the nearest exit. </a:t>
            </a:r>
          </a:p>
          <a:p>
            <a:r>
              <a:rPr lang="en-US" dirty="0"/>
              <a:t>Help others escape, if possible. </a:t>
            </a:r>
          </a:p>
          <a:p>
            <a:r>
              <a:rPr lang="en-US" dirty="0"/>
              <a:t>Do not attempt to move the wounded. </a:t>
            </a:r>
          </a:p>
          <a:p>
            <a:r>
              <a:rPr lang="en-US" dirty="0"/>
              <a:t>Prevent others from entering an area where the active shooter may be. </a:t>
            </a:r>
          </a:p>
          <a:p>
            <a:r>
              <a:rPr lang="en-US" dirty="0"/>
              <a:t>Keep your hands visible.</a:t>
            </a:r>
          </a:p>
          <a:p>
            <a:r>
              <a:rPr lang="en-US" dirty="0"/>
              <a:t>Call 911 or DPS when you are safe. </a:t>
            </a:r>
          </a:p>
          <a:p>
            <a:r>
              <a:rPr lang="en-US" dirty="0"/>
              <a:t>Meet at the designated meeting location (if established).</a:t>
            </a:r>
          </a:p>
        </p:txBody>
      </p:sp>
    </p:spTree>
    <p:extLst>
      <p:ext uri="{BB962C8B-B14F-4D97-AF65-F5344CB8AC3E}">
        <p14:creationId xmlns:p14="http://schemas.microsoft.com/office/powerpoint/2010/main" val="117774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Run.Hide.Fight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92500" lnSpcReduction="10000"/>
          </a:bodyPr>
          <a:lstStyle/>
          <a:p>
            <a:pPr marL="0" indent="0">
              <a:buNone/>
            </a:pPr>
            <a:r>
              <a:rPr lang="en-US" dirty="0"/>
              <a:t>If you can run, HIDE…</a:t>
            </a:r>
          </a:p>
          <a:p>
            <a:r>
              <a:rPr lang="en-US" dirty="0"/>
              <a:t>Hide in an area out of the shooter’s view. </a:t>
            </a:r>
          </a:p>
          <a:p>
            <a:r>
              <a:rPr lang="en-US" dirty="0"/>
              <a:t>Do not stand by doors or windows. </a:t>
            </a:r>
          </a:p>
          <a:p>
            <a:r>
              <a:rPr lang="en-US" dirty="0"/>
              <a:t>Lock door or block entry to your hiding place. </a:t>
            </a:r>
          </a:p>
          <a:p>
            <a:r>
              <a:rPr lang="en-US" dirty="0"/>
              <a:t>Turn off the lights and close the blinds. </a:t>
            </a:r>
          </a:p>
          <a:p>
            <a:r>
              <a:rPr lang="en-US" dirty="0"/>
              <a:t>Silence your cell phone (including vibrate mode) and remain quiet. </a:t>
            </a:r>
          </a:p>
          <a:p>
            <a:r>
              <a:rPr lang="en-US" dirty="0"/>
              <a:t>Keep yourself out of sight and find adequate cover (i.e. concrete walls, thick desks, filing cabinets, cover that might protect you from bullets).</a:t>
            </a:r>
          </a:p>
          <a:p>
            <a:endParaRPr lang="en-US" dirty="0"/>
          </a:p>
        </p:txBody>
      </p:sp>
    </p:spTree>
    <p:extLst>
      <p:ext uri="{BB962C8B-B14F-4D97-AF65-F5344CB8AC3E}">
        <p14:creationId xmlns:p14="http://schemas.microsoft.com/office/powerpoint/2010/main" val="94020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Run.Hide.Fight</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lnSpcReduction="10000"/>
          </a:bodyPr>
          <a:lstStyle/>
          <a:p>
            <a:pPr marL="0" indent="0">
              <a:buNone/>
            </a:pPr>
            <a:r>
              <a:rPr lang="en-US" dirty="0"/>
              <a:t>If the shooter comes into your room and you can’t run or hide, FIGHT…</a:t>
            </a:r>
          </a:p>
          <a:p>
            <a:r>
              <a:rPr lang="en-US" dirty="0"/>
              <a:t>Fight as a last resort, and only when your life is in imminent danger; </a:t>
            </a:r>
            <a:br>
              <a:rPr lang="en-US" dirty="0"/>
            </a:br>
            <a:r>
              <a:rPr lang="en-US" dirty="0"/>
              <a:t>fight for your life.</a:t>
            </a:r>
          </a:p>
          <a:p>
            <a:r>
              <a:rPr lang="en-US" dirty="0"/>
              <a:t>Attempt to incapacitate the shooter in any way possible.</a:t>
            </a:r>
          </a:p>
          <a:p>
            <a:r>
              <a:rPr lang="en-US" dirty="0"/>
              <a:t>Act with as much physical aggression as possible. </a:t>
            </a:r>
          </a:p>
          <a:p>
            <a:r>
              <a:rPr lang="en-US" dirty="0"/>
              <a:t>Improvise weapons or throw items at the shooter. </a:t>
            </a:r>
          </a:p>
          <a:p>
            <a:r>
              <a:rPr lang="en-US" dirty="0"/>
              <a:t>Commit to your actions - your life depends on it.</a:t>
            </a:r>
          </a:p>
          <a:p>
            <a:endParaRPr lang="en-US" dirty="0"/>
          </a:p>
          <a:p>
            <a:endParaRPr lang="en-US" dirty="0"/>
          </a:p>
        </p:txBody>
      </p:sp>
    </p:spTree>
    <p:extLst>
      <p:ext uri="{BB962C8B-B14F-4D97-AF65-F5344CB8AC3E}">
        <p14:creationId xmlns:p14="http://schemas.microsoft.com/office/powerpoint/2010/main" val="3261895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Lock Down/Active Shooter</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92500" lnSpcReduction="10000"/>
          </a:bodyPr>
          <a:lstStyle/>
          <a:p>
            <a:pPr marL="0" indent="0">
              <a:buNone/>
            </a:pPr>
            <a:r>
              <a:rPr lang="en-US" dirty="0"/>
              <a:t>What will arriving officers do in a lockdown/active shooter? </a:t>
            </a:r>
          </a:p>
          <a:p>
            <a:r>
              <a:rPr lang="en-US" dirty="0"/>
              <a:t>Officers will be armed with rifles, handguns, or shotguns. </a:t>
            </a:r>
          </a:p>
          <a:p>
            <a:r>
              <a:rPr lang="en-US" dirty="0"/>
              <a:t>Officers might shout commands and might push individuals to the </a:t>
            </a:r>
            <a:br>
              <a:rPr lang="en-US" dirty="0"/>
            </a:br>
            <a:r>
              <a:rPr lang="en-US" dirty="0"/>
              <a:t>ground for their safety. </a:t>
            </a:r>
          </a:p>
          <a:p>
            <a:r>
              <a:rPr lang="en-US" dirty="0"/>
              <a:t>Officers will pass by injured persons until they stop the shooter.</a:t>
            </a:r>
          </a:p>
          <a:p>
            <a:r>
              <a:rPr lang="en-US" dirty="0"/>
              <a:t>Officers will not immediately know that you are not a threat to them or others…</a:t>
            </a:r>
          </a:p>
          <a:p>
            <a:pPr lvl="1"/>
            <a:r>
              <a:rPr lang="en-US" dirty="0"/>
              <a:t>Make sure your hands are visible to the officer.</a:t>
            </a:r>
          </a:p>
          <a:p>
            <a:endParaRPr lang="en-US" dirty="0"/>
          </a:p>
          <a:p>
            <a:endParaRPr lang="en-US" dirty="0"/>
          </a:p>
          <a:p>
            <a:endParaRPr lang="en-US" dirty="0"/>
          </a:p>
        </p:txBody>
      </p:sp>
    </p:spTree>
    <p:extLst>
      <p:ext uri="{BB962C8B-B14F-4D97-AF65-F5344CB8AC3E}">
        <p14:creationId xmlns:p14="http://schemas.microsoft.com/office/powerpoint/2010/main" val="245984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lnSpcReduction="10000"/>
          </a:bodyPr>
          <a:lstStyle/>
          <a:p>
            <a:r>
              <a:rPr lang="en-US" dirty="0"/>
              <a:t>Operation Safeguard – Suspicious Activity Reporting:</a:t>
            </a:r>
          </a:p>
          <a:p>
            <a:pPr lvl="1"/>
            <a:r>
              <a:rPr lang="en-US" dirty="0"/>
              <a:t>State-wide public outreach program by law enforcement. </a:t>
            </a:r>
          </a:p>
          <a:p>
            <a:pPr lvl="1"/>
            <a:r>
              <a:rPr lang="en-US" dirty="0"/>
              <a:t>Intended to generate public awareness to public and private sectors by providing descriptions of potential criminal and terrorist indicators and suspicious activities.</a:t>
            </a:r>
          </a:p>
          <a:p>
            <a:r>
              <a:rPr lang="en-US" dirty="0"/>
              <a:t>DPS is requesting your assistance: </a:t>
            </a:r>
          </a:p>
          <a:p>
            <a:pPr lvl="1"/>
            <a:r>
              <a:rPr lang="en-US" dirty="0"/>
              <a:t>Be aware of your surroundings. </a:t>
            </a:r>
          </a:p>
          <a:p>
            <a:pPr lvl="1"/>
            <a:r>
              <a:rPr lang="en-US" dirty="0"/>
              <a:t>Report information or circumstances that appear unusual or suspicious to you, your students or your employees. </a:t>
            </a:r>
          </a:p>
          <a:p>
            <a:r>
              <a:rPr lang="en-US" dirty="0"/>
              <a:t>“If you see something, say something…”</a:t>
            </a:r>
          </a:p>
          <a:p>
            <a:endParaRPr lang="en-US" dirty="0"/>
          </a:p>
        </p:txBody>
      </p:sp>
    </p:spTree>
    <p:extLst>
      <p:ext uri="{BB962C8B-B14F-4D97-AF65-F5344CB8AC3E}">
        <p14:creationId xmlns:p14="http://schemas.microsoft.com/office/powerpoint/2010/main" val="227699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Lock Down/Active Shooter</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70000" lnSpcReduction="20000"/>
          </a:bodyPr>
          <a:lstStyle/>
          <a:p>
            <a:pPr marL="0" indent="0">
              <a:buNone/>
            </a:pPr>
            <a:r>
              <a:rPr lang="en-US" dirty="0"/>
              <a:t>What should I do when officers arrive during a lockdown/active shooter? </a:t>
            </a:r>
          </a:p>
          <a:p>
            <a:r>
              <a:rPr lang="en-US" dirty="0"/>
              <a:t>Remain calm and follow the officers’ instructions. </a:t>
            </a:r>
          </a:p>
          <a:p>
            <a:pPr lvl="1"/>
            <a:r>
              <a:rPr lang="en-US" dirty="0"/>
              <a:t>Put down any items in your hands, immediately raise hands and spread fingers, keeping hands visible at all times.</a:t>
            </a:r>
          </a:p>
          <a:p>
            <a:pPr lvl="1"/>
            <a:r>
              <a:rPr lang="en-US" dirty="0"/>
              <a:t>Avoid making quick movements toward officers such as attempting to hold on to them for safety. </a:t>
            </a:r>
          </a:p>
          <a:p>
            <a:pPr lvl="1"/>
            <a:r>
              <a:rPr lang="en-US" dirty="0"/>
              <a:t>Avoid pointing, screaming, and/or yelling.</a:t>
            </a:r>
          </a:p>
          <a:p>
            <a:pPr lvl="1"/>
            <a:r>
              <a:rPr lang="en-US" dirty="0"/>
              <a:t>Do not ask questions when evacuating.</a:t>
            </a:r>
          </a:p>
          <a:p>
            <a:r>
              <a:rPr lang="en-US" dirty="0"/>
              <a:t>Provide any suspect information.</a:t>
            </a:r>
          </a:p>
          <a:p>
            <a:pPr lvl="1"/>
            <a:r>
              <a:rPr lang="en-US" dirty="0"/>
              <a:t>Location of shooter and direction of travel.</a:t>
            </a:r>
          </a:p>
          <a:p>
            <a:pPr lvl="1"/>
            <a:r>
              <a:rPr lang="en-US" dirty="0"/>
              <a:t>Number of shooters.</a:t>
            </a:r>
          </a:p>
          <a:p>
            <a:pPr lvl="1"/>
            <a:r>
              <a:rPr lang="en-US" dirty="0"/>
              <a:t>Physical description of shooters.</a:t>
            </a:r>
          </a:p>
          <a:p>
            <a:pPr lvl="1"/>
            <a:r>
              <a:rPr lang="en-US" dirty="0"/>
              <a:t>Number and types of weapons shooter has.</a:t>
            </a:r>
          </a:p>
          <a:p>
            <a:endParaRPr lang="en-US" dirty="0"/>
          </a:p>
          <a:p>
            <a:endParaRPr lang="en-US" dirty="0"/>
          </a:p>
        </p:txBody>
      </p:sp>
    </p:spTree>
    <p:extLst>
      <p:ext uri="{BB962C8B-B14F-4D97-AF65-F5344CB8AC3E}">
        <p14:creationId xmlns:p14="http://schemas.microsoft.com/office/powerpoint/2010/main" val="427185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Shelter in Place</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85000" lnSpcReduction="10000"/>
          </a:bodyPr>
          <a:lstStyle/>
          <a:p>
            <a:pPr marL="0" indent="0">
              <a:buNone/>
            </a:pPr>
            <a:r>
              <a:rPr lang="en-US" dirty="0"/>
              <a:t>What do I do in a “shelter in place”? </a:t>
            </a:r>
          </a:p>
          <a:p>
            <a:r>
              <a:rPr lang="en-US" dirty="0"/>
              <a:t>Instruct students and subordinate staff to </a:t>
            </a:r>
          </a:p>
          <a:p>
            <a:pPr lvl="1"/>
            <a:r>
              <a:rPr lang="en-US" dirty="0"/>
              <a:t>remain indoors or go indoors if currently outdoors;</a:t>
            </a:r>
          </a:p>
          <a:p>
            <a:pPr lvl="1"/>
            <a:r>
              <a:rPr lang="en-US" dirty="0"/>
              <a:t>remain in classrooms/indoor work spaces; </a:t>
            </a:r>
          </a:p>
          <a:p>
            <a:pPr lvl="1"/>
            <a:r>
              <a:rPr lang="en-US" dirty="0"/>
              <a:t>follow the directions provided in the alert’s message; and</a:t>
            </a:r>
          </a:p>
          <a:p>
            <a:pPr lvl="1"/>
            <a:r>
              <a:rPr lang="en-US" dirty="0"/>
              <a:t>lock the doors of the room they occupy if possible. </a:t>
            </a:r>
          </a:p>
          <a:p>
            <a:pPr lvl="1"/>
            <a:r>
              <a:rPr lang="en-US" dirty="0"/>
              <a:t>If the door cannot be locked and the incident is reported to be in proximity to the building you are in, barricade the door as much as possible.</a:t>
            </a:r>
          </a:p>
          <a:p>
            <a:pPr lvl="1"/>
            <a:r>
              <a:rPr lang="en-US" dirty="0"/>
              <a:t>If a student or staff member refuses to remain in the building or room, strongly encourage them to stay and tell them that the shelter in place order means that it may be very dangerous to leave. Do not use force to hold a person back.</a:t>
            </a:r>
          </a:p>
          <a:p>
            <a:endParaRPr lang="en-US" dirty="0"/>
          </a:p>
          <a:p>
            <a:endParaRPr lang="en-US" dirty="0"/>
          </a:p>
          <a:p>
            <a:endParaRPr lang="en-US" dirty="0"/>
          </a:p>
        </p:txBody>
      </p:sp>
    </p:spTree>
    <p:extLst>
      <p:ext uri="{BB962C8B-B14F-4D97-AF65-F5344CB8AC3E}">
        <p14:creationId xmlns:p14="http://schemas.microsoft.com/office/powerpoint/2010/main" val="67365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Shelter in Place</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fontScale="92500" lnSpcReduction="20000"/>
          </a:bodyPr>
          <a:lstStyle/>
          <a:p>
            <a:pPr marL="0" indent="0">
              <a:buNone/>
            </a:pPr>
            <a:r>
              <a:rPr lang="en-US" dirty="0"/>
              <a:t>To whom should we allow building access during a “shelter in place”?</a:t>
            </a:r>
          </a:p>
          <a:p>
            <a:r>
              <a:rPr lang="en-US" dirty="0"/>
              <a:t>If a student, faculty, or staff member is attempting to gain access </a:t>
            </a:r>
            <a:br>
              <a:rPr lang="en-US" dirty="0"/>
            </a:br>
            <a:r>
              <a:rPr lang="en-US" dirty="0"/>
              <a:t>into a locked building during a shelter in place or lockdown:</a:t>
            </a:r>
          </a:p>
          <a:p>
            <a:pPr lvl="1"/>
            <a:r>
              <a:rPr lang="en-US" dirty="0"/>
              <a:t>make every effort accommodate the individual who is seeking refuge;</a:t>
            </a:r>
          </a:p>
          <a:p>
            <a:pPr lvl="1"/>
            <a:r>
              <a:rPr lang="en-US" dirty="0"/>
              <a:t>if in doubt, ask for identification, in the form of a Syracuse University/ESF identification card;</a:t>
            </a:r>
          </a:p>
          <a:p>
            <a:pPr lvl="1"/>
            <a:r>
              <a:rPr lang="en-US" dirty="0"/>
              <a:t>if you are uncertain whether or it is safe to grant the individual access, contact DPS as soon as possible; and </a:t>
            </a:r>
          </a:p>
          <a:p>
            <a:pPr lvl="1"/>
            <a:r>
              <a:rPr lang="en-US" dirty="0"/>
              <a:t>if it appears that the person is the violent suspect (armed, threatening, etc.), do not let them in and call DPS.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4405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Ongoing concern:</a:t>
            </a:r>
          </a:p>
          <a:p>
            <a:pPr lvl="1"/>
            <a:r>
              <a:rPr lang="en-US" dirty="0"/>
              <a:t>Recent criminal incidents occurring on and near campus including larceny and burglary.</a:t>
            </a:r>
          </a:p>
          <a:p>
            <a:pPr lvl="1"/>
            <a:r>
              <a:rPr lang="en-US" dirty="0"/>
              <a:t>Several recent national incidents, including individuals seeking to commit criminal acts or acts of terrorism while portraying themselves as legitimate customers, students, and/or visitors.</a:t>
            </a:r>
          </a:p>
          <a:p>
            <a:endParaRPr lang="en-US" dirty="0"/>
          </a:p>
        </p:txBody>
      </p:sp>
    </p:spTree>
    <p:extLst>
      <p:ext uri="{BB962C8B-B14F-4D97-AF65-F5344CB8AC3E}">
        <p14:creationId xmlns:p14="http://schemas.microsoft.com/office/powerpoint/2010/main" val="58428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Goals:</a:t>
            </a:r>
          </a:p>
          <a:p>
            <a:pPr lvl="1"/>
            <a:r>
              <a:rPr lang="en-US" dirty="0"/>
              <a:t>Early recognition and reporting of potential criminal, terrorist, and/or suspicious activity can serve as the first line of defense against those </a:t>
            </a:r>
            <a:br>
              <a:rPr lang="en-US" dirty="0"/>
            </a:br>
            <a:r>
              <a:rPr lang="en-US" dirty="0"/>
              <a:t>who intend to cause harm. </a:t>
            </a:r>
          </a:p>
          <a:p>
            <a:pPr lvl="1"/>
            <a:r>
              <a:rPr lang="en-US" dirty="0"/>
              <a:t>The intent is not to question or infringe upon people’s daily routines and way of life, nor to distrust members of the community; but rather to provide a resource to recognize and report behaviors that are suspicious  and/or outside the norm.	</a:t>
            </a:r>
          </a:p>
          <a:p>
            <a:endParaRPr lang="en-US" dirty="0"/>
          </a:p>
          <a:p>
            <a:endParaRPr lang="en-US" dirty="0"/>
          </a:p>
        </p:txBody>
      </p:sp>
    </p:spTree>
    <p:extLst>
      <p:ext uri="{BB962C8B-B14F-4D97-AF65-F5344CB8AC3E}">
        <p14:creationId xmlns:p14="http://schemas.microsoft.com/office/powerpoint/2010/main" val="363861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Instances of suspicious conduct observed by you, your </a:t>
            </a:r>
            <a:br>
              <a:rPr lang="en-US" dirty="0"/>
            </a:br>
            <a:r>
              <a:rPr lang="en-US" dirty="0"/>
              <a:t>students, or your employees may not be criminal per se, </a:t>
            </a:r>
            <a:br>
              <a:rPr lang="en-US" dirty="0"/>
            </a:br>
            <a:r>
              <a:rPr lang="en-US" dirty="0"/>
              <a:t>but peculiar and unusual because it does not match the usual behavior patterns that the campus or your work area routinely experience when dealing with student or visitor activities or requests.</a:t>
            </a:r>
          </a:p>
          <a:p>
            <a:pPr marL="0" indent="0">
              <a:buNone/>
            </a:pPr>
            <a:endParaRPr lang="en-US" dirty="0"/>
          </a:p>
          <a:p>
            <a:r>
              <a:rPr lang="en-US" dirty="0"/>
              <a:t>There are seven behavioral signs to be aware of…	</a:t>
            </a:r>
          </a:p>
        </p:txBody>
      </p:sp>
    </p:spTree>
    <p:extLst>
      <p:ext uri="{BB962C8B-B14F-4D97-AF65-F5344CB8AC3E}">
        <p14:creationId xmlns:p14="http://schemas.microsoft.com/office/powerpoint/2010/main" val="238280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 – Seven Signs</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pPr marL="514350" indent="-514350">
              <a:buFont typeface="+mj-lt"/>
              <a:buAutoNum type="arabicPeriod"/>
            </a:pPr>
            <a:r>
              <a:rPr lang="en-US" b="1" dirty="0"/>
              <a:t>Surveillance</a:t>
            </a:r>
            <a:r>
              <a:rPr lang="en-US" dirty="0"/>
              <a:t>: Recording or monitoring activities, taking pictures, making drawings.			</a:t>
            </a:r>
          </a:p>
          <a:p>
            <a:pPr marL="514350" indent="-514350">
              <a:buFont typeface="+mj-lt"/>
              <a:buAutoNum type="arabicPeriod"/>
            </a:pPr>
            <a:r>
              <a:rPr lang="en-US" b="1" dirty="0"/>
              <a:t>Elicitation</a:t>
            </a:r>
            <a:r>
              <a:rPr lang="en-US" dirty="0"/>
              <a:t>: Attempts to gain information about operations, staffing, and security.				</a:t>
            </a:r>
          </a:p>
          <a:p>
            <a:pPr marL="514350" indent="-514350">
              <a:buFont typeface="+mj-lt"/>
              <a:buAutoNum type="arabicPeriod"/>
            </a:pPr>
            <a:r>
              <a:rPr lang="en-US" b="1" dirty="0"/>
              <a:t>Tests of Security</a:t>
            </a:r>
            <a:r>
              <a:rPr lang="en-US" dirty="0"/>
              <a:t>: Any attempts to measure reaction times to entering restricted areas.		</a:t>
            </a:r>
          </a:p>
          <a:p>
            <a:pPr marL="514350" indent="-514350">
              <a:buFont typeface="+mj-lt"/>
              <a:buAutoNum type="arabicPeriod"/>
            </a:pPr>
            <a:r>
              <a:rPr lang="en-US" b="1" dirty="0"/>
              <a:t>Acquiring Supplies</a:t>
            </a:r>
            <a:r>
              <a:rPr lang="en-US" dirty="0"/>
              <a:t>: Obtaining hazardous materials, explosives, weapons, uniforms, badges, credentials, etc.</a:t>
            </a:r>
          </a:p>
        </p:txBody>
      </p:sp>
    </p:spTree>
    <p:extLst>
      <p:ext uri="{BB962C8B-B14F-4D97-AF65-F5344CB8AC3E}">
        <p14:creationId xmlns:p14="http://schemas.microsoft.com/office/powerpoint/2010/main" val="146412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 – Seven Signs</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pPr marL="514350" indent="-514350">
              <a:buFont typeface="+mj-lt"/>
              <a:buAutoNum type="arabicPeriod" startAt="5"/>
            </a:pPr>
            <a:r>
              <a:rPr lang="en-US" b="1" dirty="0"/>
              <a:t>Suspicious Out of Place Persons</a:t>
            </a:r>
            <a:r>
              <a:rPr lang="en-US" dirty="0"/>
              <a:t>: This may include people who are in places they should not be, as well as, people who’s behavior does not fit in to the daily routine of the campus, the neighborhood, or the community.</a:t>
            </a:r>
          </a:p>
          <a:p>
            <a:pPr marL="514350" indent="-514350">
              <a:buFont typeface="+mj-lt"/>
              <a:buAutoNum type="arabicPeriod" startAt="5"/>
            </a:pPr>
            <a:r>
              <a:rPr lang="en-US" b="1" dirty="0"/>
              <a:t>Dry or Trial Run</a:t>
            </a:r>
            <a:r>
              <a:rPr lang="en-US" dirty="0"/>
              <a:t>: Putting people into position and moving them around without actually committing a terrorist act. </a:t>
            </a:r>
          </a:p>
          <a:p>
            <a:pPr marL="514350" indent="-514350">
              <a:buFont typeface="+mj-lt"/>
              <a:buAutoNum type="arabicPeriod" startAt="5"/>
            </a:pPr>
            <a:r>
              <a:rPr lang="en-US" b="1" dirty="0"/>
              <a:t>Deploying Assets</a:t>
            </a:r>
            <a:r>
              <a:rPr lang="en-US" dirty="0"/>
              <a:t>: People and supplies getting into position to commit the act.</a:t>
            </a:r>
          </a:p>
        </p:txBody>
      </p:sp>
    </p:spTree>
    <p:extLst>
      <p:ext uri="{BB962C8B-B14F-4D97-AF65-F5344CB8AC3E}">
        <p14:creationId xmlns:p14="http://schemas.microsoft.com/office/powerpoint/2010/main" val="3865640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dirty="0"/>
              <a:t>Operation Safeguard</a:t>
            </a:r>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p:txBody>
          <a:bodyPr>
            <a:normAutofit/>
          </a:bodyPr>
          <a:lstStyle/>
          <a:p>
            <a:r>
              <a:rPr lang="en-US" dirty="0"/>
              <a:t>Contact the Syracuse University Department of </a:t>
            </a:r>
            <a:br>
              <a:rPr lang="en-US" dirty="0"/>
            </a:br>
            <a:r>
              <a:rPr lang="en-US" dirty="0"/>
              <a:t>Public Safety at:</a:t>
            </a:r>
          </a:p>
          <a:p>
            <a:pPr lvl="1"/>
            <a:r>
              <a:rPr lang="en-US" dirty="0"/>
              <a:t>711 from a campus office or classroom phone</a:t>
            </a:r>
          </a:p>
          <a:p>
            <a:pPr lvl="1"/>
            <a:r>
              <a:rPr lang="en-US" dirty="0"/>
              <a:t>315.443.2224 (you should program this into your cell phone)</a:t>
            </a:r>
          </a:p>
          <a:p>
            <a:pPr lvl="1"/>
            <a:r>
              <a:rPr lang="en-US" dirty="0"/>
              <a:t>711@syr.edu by text message or by email</a:t>
            </a:r>
          </a:p>
          <a:p>
            <a:pPr lvl="1"/>
            <a:r>
              <a:rPr lang="en-US" dirty="0"/>
              <a:t>Rave Guardian app! Please download for your iPhone or Android!</a:t>
            </a:r>
          </a:p>
          <a:p>
            <a:endParaRPr lang="en-US" dirty="0"/>
          </a:p>
        </p:txBody>
      </p:sp>
    </p:spTree>
    <p:extLst>
      <p:ext uri="{BB962C8B-B14F-4D97-AF65-F5344CB8AC3E}">
        <p14:creationId xmlns:p14="http://schemas.microsoft.com/office/powerpoint/2010/main" val="16147198"/>
      </p:ext>
    </p:extLst>
  </p:cSld>
  <p:clrMapOvr>
    <a:masterClrMapping/>
  </p:clrMapOvr>
</p:sld>
</file>

<file path=ppt/theme/theme1.xml><?xml version="1.0" encoding="utf-8"?>
<a:theme xmlns:a="http://schemas.openxmlformats.org/drawingml/2006/main" name="Office Theme">
  <a:themeElements>
    <a:clrScheme name="Syracuse University Color Palette">
      <a:dk1>
        <a:srgbClr val="3F403F"/>
      </a:dk1>
      <a:lt1>
        <a:srgbClr val="FFFFFF"/>
      </a:lt1>
      <a:dk2>
        <a:srgbClr val="F76900"/>
      </a:dk2>
      <a:lt2>
        <a:srgbClr val="ADB3B8"/>
      </a:lt2>
      <a:accent1>
        <a:srgbClr val="000E54"/>
      </a:accent1>
      <a:accent2>
        <a:srgbClr val="FF431B"/>
      </a:accent2>
      <a:accent3>
        <a:srgbClr val="FF8E00"/>
      </a:accent3>
      <a:accent4>
        <a:srgbClr val="203299"/>
      </a:accent4>
      <a:accent5>
        <a:srgbClr val="2B72D7"/>
      </a:accent5>
      <a:accent6>
        <a:srgbClr val="F76900"/>
      </a:accent6>
      <a:hlink>
        <a:srgbClr val="D74100"/>
      </a:hlink>
      <a:folHlink>
        <a:srgbClr val="D741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7646</TotalTime>
  <Words>2153</Words>
  <Application>Microsoft Office PowerPoint</Application>
  <PresentationFormat>Widescreen</PresentationFormat>
  <Paragraphs>239</Paragraphs>
  <Slides>32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Georgia</vt:lpstr>
      <vt:lpstr>System Font Regular</vt:lpstr>
      <vt:lpstr>Verdana</vt:lpstr>
      <vt:lpstr>Wingdings</vt:lpstr>
      <vt:lpstr>Office Theme</vt:lpstr>
      <vt:lpstr>Operation Safeguard</vt:lpstr>
      <vt:lpstr>Department of Public Safety</vt:lpstr>
      <vt:lpstr>Operation Safeguard</vt:lpstr>
      <vt:lpstr>Operation Safeguard</vt:lpstr>
      <vt:lpstr>Operation Safeguard</vt:lpstr>
      <vt:lpstr>Operation Safeguard</vt:lpstr>
      <vt:lpstr>Operation Safeguard – Seven Signs</vt:lpstr>
      <vt:lpstr>Operation Safeguard – Seven Signs</vt:lpstr>
      <vt:lpstr>Operation Safeguard</vt:lpstr>
      <vt:lpstr>Rave Guardian Mobile Safety App</vt:lpstr>
      <vt:lpstr>Rave Guardian</vt:lpstr>
      <vt:lpstr>Rave Guardian - Tips</vt:lpstr>
      <vt:lpstr>Rave Guardian - Inbox</vt:lpstr>
      <vt:lpstr>Rave Guardian - Emergency</vt:lpstr>
      <vt:lpstr>Rave Guardian – Important Numbers</vt:lpstr>
      <vt:lpstr>Rave Guardian – Content &amp; Resources</vt:lpstr>
      <vt:lpstr>Rave Guardian – Safe Walk</vt:lpstr>
      <vt:lpstr>Orange Alert</vt:lpstr>
      <vt:lpstr>Orange Alert</vt:lpstr>
      <vt:lpstr>Orange Alert</vt:lpstr>
      <vt:lpstr>Orange Alert</vt:lpstr>
      <vt:lpstr>Orange Alert</vt:lpstr>
      <vt:lpstr>Lock Down Versus Shelter in Place </vt:lpstr>
      <vt:lpstr>Lock Down Versus Shelter in Place – What is the difference? </vt:lpstr>
      <vt:lpstr>Lock Down/Active Shooter</vt:lpstr>
      <vt:lpstr>Run.Hide.Fight</vt:lpstr>
      <vt:lpstr>Run.Hide.Fight</vt:lpstr>
      <vt:lpstr>Run.Hide.Fight</vt:lpstr>
      <vt:lpstr>Lock Down/Active Shooter</vt:lpstr>
      <vt:lpstr>Lock Down/Active Shooter</vt:lpstr>
      <vt:lpstr>Shelter in Place</vt:lpstr>
      <vt:lpstr>Shelter in Place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Hubert De La Vega</dc:creator>
  <cp:lastModifiedBy>Kevin Speer</cp:lastModifiedBy>
  <cp:revision>148</cp:revision>
  <dcterms:created xsi:type="dcterms:W3CDTF">2019-07-05T14:23:44Z</dcterms:created>
  <dcterms:modified xsi:type="dcterms:W3CDTF">2021-08-24T15:51:48Z</dcterms:modified>
</cp:coreProperties>
</file>